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64" r:id="rId4"/>
    <p:sldId id="265" r:id="rId5"/>
    <p:sldId id="268" r:id="rId6"/>
    <p:sldId id="258" r:id="rId7"/>
    <p:sldId id="259" r:id="rId8"/>
    <p:sldId id="260" r:id="rId9"/>
    <p:sldId id="261" r:id="rId10"/>
    <p:sldId id="269" r:id="rId11"/>
    <p:sldId id="262" r:id="rId12"/>
    <p:sldId id="263" r:id="rId13"/>
    <p:sldId id="270" r:id="rId1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17EF6-AD57-4E4E-A363-7ECAF2B7651B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9D00E-E520-4D07-8AB2-3AF4E30E5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9D00E-E520-4D07-8AB2-3AF4E30E56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A06B-C602-47C3-92BC-F958B5B3E7F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81F-0E28-4411-BD66-FA164101E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A06B-C602-47C3-92BC-F958B5B3E7F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81F-0E28-4411-BD66-FA164101E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A06B-C602-47C3-92BC-F958B5B3E7F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81F-0E28-4411-BD66-FA164101E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A06B-C602-47C3-92BC-F958B5B3E7F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81F-0E28-4411-BD66-FA164101E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A06B-C602-47C3-92BC-F958B5B3E7F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81F-0E28-4411-BD66-FA164101E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A06B-C602-47C3-92BC-F958B5B3E7F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81F-0E28-4411-BD66-FA164101E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A06B-C602-47C3-92BC-F958B5B3E7F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81F-0E28-4411-BD66-FA164101E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A06B-C602-47C3-92BC-F958B5B3E7F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81F-0E28-4411-BD66-FA164101E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A06B-C602-47C3-92BC-F958B5B3E7F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81F-0E28-4411-BD66-FA164101E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A06B-C602-47C3-92BC-F958B5B3E7F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81F-0E28-4411-BD66-FA164101E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A06B-C602-47C3-92BC-F958B5B3E7F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781F-0E28-4411-BD66-FA164101E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A06B-C602-47C3-92BC-F958B5B3E7F5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9781F-0E28-4411-BD66-FA164101E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857232"/>
          </a:xfrm>
        </p:spPr>
        <p:txBody>
          <a:bodyPr/>
          <a:lstStyle/>
          <a:p>
            <a:pPr algn="l"/>
            <a:r>
              <a:rPr lang="en-ID" dirty="0" smtClean="0">
                <a:latin typeface="Berlin Sans FB Demi" pitchFamily="34" charset="0"/>
              </a:rPr>
              <a:t>What is Politics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785794"/>
            <a:ext cx="8715436" cy="5929354"/>
          </a:xfrm>
        </p:spPr>
        <p:txBody>
          <a:bodyPr>
            <a:noAutofit/>
          </a:bodyPr>
          <a:lstStyle/>
          <a:p>
            <a:pPr lvl="0" algn="r"/>
            <a:r>
              <a:rPr lang="en-US" sz="1800" b="1" dirty="0">
                <a:solidFill>
                  <a:srgbClr val="FF0000"/>
                </a:solidFill>
                <a:latin typeface="Berlin Sans FB Demi" pitchFamily="34" charset="0"/>
              </a:rPr>
              <a:t>Politics as the art of government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, '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Politik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bukan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ilmu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...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tapi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seni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'.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Kanselir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Bismarck.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Seni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ada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pikiran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adalah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seni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pemerintahan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pelaksanaan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kontrol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masyarakat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melalui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pembuatan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penegakan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keputusan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kolektif</a:t>
            </a:r>
            <a:r>
              <a:rPr lang="en-US" sz="1800" dirty="0" smtClean="0">
                <a:solidFill>
                  <a:schemeClr val="tx1"/>
                </a:solidFill>
                <a:latin typeface="Berlin Sans FB Demi" pitchFamily="34" charset="0"/>
              </a:rPr>
              <a:t>.</a:t>
            </a:r>
          </a:p>
          <a:p>
            <a:pPr algn="r"/>
            <a:r>
              <a:rPr lang="en-US" sz="1800" b="1" dirty="0">
                <a:solidFill>
                  <a:srgbClr val="FF0000"/>
                </a:solidFill>
                <a:latin typeface="Berlin Sans FB Demi" pitchFamily="34" charset="0"/>
              </a:rPr>
              <a:t>Politics as public affair</a:t>
            </a:r>
            <a:r>
              <a:rPr lang="en-US" sz="1800" b="1" dirty="0">
                <a:solidFill>
                  <a:schemeClr val="tx1"/>
                </a:solidFill>
                <a:latin typeface="Berlin Sans FB Demi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Konsepsi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politik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lebih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luas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) </a:t>
            </a:r>
            <a:r>
              <a:rPr lang="en-US" sz="1800" dirty="0" err="1" smtClean="0">
                <a:solidFill>
                  <a:schemeClr val="tx1"/>
                </a:solidFill>
                <a:latin typeface="Berlin Sans FB Demi" pitchFamily="34" charset="0"/>
              </a:rPr>
              <a:t>menggerakkannya</a:t>
            </a:r>
            <a:r>
              <a:rPr lang="en-US" sz="1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melampaui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bidang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pemerintahan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(yang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sempit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)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menuju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apa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dianggap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sebagai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'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kehidupan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publik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'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'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urusan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publik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'</a:t>
            </a:r>
          </a:p>
          <a:p>
            <a:pPr lvl="0" algn="r"/>
            <a:r>
              <a:rPr lang="en-US" sz="1800" b="1" dirty="0">
                <a:solidFill>
                  <a:srgbClr val="FF0000"/>
                </a:solidFill>
                <a:latin typeface="Berlin Sans FB Demi" pitchFamily="34" charset="0"/>
              </a:rPr>
              <a:t>Politics as </a:t>
            </a:r>
            <a:r>
              <a:rPr lang="en-US" sz="1800" b="1" dirty="0" err="1">
                <a:solidFill>
                  <a:srgbClr val="FF0000"/>
                </a:solidFill>
                <a:latin typeface="Berlin Sans FB Demi" pitchFamily="34" charset="0"/>
              </a:rPr>
              <a:t>compromais</a:t>
            </a:r>
            <a:r>
              <a:rPr lang="en-US" sz="1800" b="1" dirty="0">
                <a:solidFill>
                  <a:srgbClr val="FF0000"/>
                </a:solidFill>
                <a:latin typeface="Berlin Sans FB Demi" pitchFamily="34" charset="0"/>
              </a:rPr>
              <a:t> and  consensus.</a:t>
            </a:r>
            <a:r>
              <a:rPr lang="en-US" sz="1800" b="1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Konsepsi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tentang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politik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terkait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arena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mana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politik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dilakukan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seperti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cara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mengambil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keputusan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Secara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khusus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politik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diambil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sebagai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cara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khusus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menyelesaikan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konflik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: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yaitu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kompromi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konsiliasi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negosiasi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bukan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hanya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melalui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kekuatan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saja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Inilah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tersirat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ketika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politik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digambarkan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sebagai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art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seni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kemungkinan</a:t>
            </a:r>
            <a:r>
              <a:rPr lang="en-US" sz="1800" dirty="0" smtClean="0">
                <a:solidFill>
                  <a:schemeClr val="tx1"/>
                </a:solidFill>
                <a:latin typeface="Berlin Sans FB Demi" pitchFamily="34" charset="0"/>
              </a:rPr>
              <a:t>..</a:t>
            </a:r>
          </a:p>
          <a:p>
            <a:pPr lvl="0" algn="r"/>
            <a:r>
              <a:rPr lang="en-US" sz="1800" b="1" dirty="0">
                <a:solidFill>
                  <a:srgbClr val="FF0000"/>
                </a:solidFill>
                <a:latin typeface="Berlin Sans FB Demi" pitchFamily="34" charset="0"/>
              </a:rPr>
              <a:t>Politics as power and the distribution of resources</a:t>
            </a:r>
            <a:endParaRPr lang="en-US" sz="1800" dirty="0">
              <a:solidFill>
                <a:srgbClr val="FF0000"/>
              </a:solidFill>
              <a:latin typeface="Berlin Sans FB Demi" pitchFamily="34" charset="0"/>
            </a:endParaRPr>
          </a:p>
          <a:p>
            <a:pPr algn="r"/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Kekuatan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arti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luas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adalah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kemampuan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mencapai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hasil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diinginkan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kadang-kadang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disebut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hal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kekuatan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melakukan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sesuatu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politik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kekuasaan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biasanya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dianggap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sebagai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suatu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hubungan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: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yaitu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sebagai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kemampuan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untuk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mempengaruhi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perilaku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orang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lain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dengan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cara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bukan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pilihan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Berlin Sans FB Demi" pitchFamily="34" charset="0"/>
              </a:rPr>
              <a:t>mereka</a:t>
            </a:r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.</a:t>
            </a:r>
          </a:p>
          <a:p>
            <a:pPr lvl="0" algn="r"/>
            <a:endParaRPr lang="en-US" sz="1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Berlin Sans FB Demi" pitchFamily="34" charset="0"/>
              </a:rPr>
              <a:t> </a:t>
            </a:r>
          </a:p>
          <a:p>
            <a:pPr lvl="0" algn="r"/>
            <a:endParaRPr lang="en-US" sz="1800" dirty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endParaRPr lang="en-US" sz="18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286808" cy="614366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Sejarah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negeri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ini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telah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menerbitkan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beberapa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peraturan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perundang-undangan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diantaranya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adalah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UU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tentang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Pendidikan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setelah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10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tahun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Indonesia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merdeka.secara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defacto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mulai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berlaku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tanggal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30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Juni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1950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tapi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secardjure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baru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disahkan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oleh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Pemerintah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pada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tanggal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12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Maret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1954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diundangkan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pada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tanggal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18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Maret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1954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lembaran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negara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 No. 38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Tahun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1954.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Kemudian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39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tahun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berikutnya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terbit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UU No. 2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Tahun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1989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tentang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Pendidikan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merupakan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UU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produk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Orde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Baru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sejalan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dengan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perkembangan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politik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pada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tahun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2003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terbit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UU No. 20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Tahun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2003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tentang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Sistem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Pendidika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Nasional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produk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 Era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</a:rPr>
              <a:t>Reformasi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</a:rPr>
              <a:t>.</a:t>
            </a:r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501122" cy="6215106"/>
          </a:xfrm>
        </p:spPr>
        <p:txBody>
          <a:bodyPr>
            <a:normAutofit fontScale="77500" lnSpcReduction="20000"/>
          </a:bodyPr>
          <a:lstStyle/>
          <a:p>
            <a:pPr marL="342900" indent="-342900" algn="r">
              <a:buFont typeface="+mj-lt"/>
              <a:buAutoNum type="arabicPeriod" startAt="2"/>
            </a:pPr>
            <a:r>
              <a:rPr lang="en-US" sz="3600" i="1" dirty="0" err="1" smtClean="0">
                <a:solidFill>
                  <a:srgbClr val="00B050"/>
                </a:solidFill>
                <a:latin typeface="Berlin Sans FB Demi" pitchFamily="34" charset="0"/>
                <a:cs typeface="Times New Roman" panose="02020603050405020304" pitchFamily="18" charset="0"/>
              </a:rPr>
              <a:t>Konservatif</a:t>
            </a:r>
            <a:r>
              <a:rPr lang="en-US" sz="3600" i="1" dirty="0" smtClean="0">
                <a:solidFill>
                  <a:srgbClr val="00B050"/>
                </a:solidFill>
                <a:latin typeface="Berlin Sans FB Demi" pitchFamily="34" charset="0"/>
                <a:cs typeface="Times New Roman" panose="02020603050405020304" pitchFamily="18" charset="0"/>
              </a:rPr>
              <a:t>/</a:t>
            </a:r>
            <a:r>
              <a:rPr lang="en-US" sz="3600" i="1" dirty="0" err="1" smtClean="0">
                <a:solidFill>
                  <a:srgbClr val="00B050"/>
                </a:solidFill>
                <a:latin typeface="Berlin Sans FB Demi" pitchFamily="34" charset="0"/>
                <a:cs typeface="Times New Roman" panose="02020603050405020304" pitchFamily="18" charset="0"/>
              </a:rPr>
              <a:t>ortodoks</a:t>
            </a:r>
            <a:r>
              <a:rPr lang="en-US" sz="3600" i="1" dirty="0" smtClean="0">
                <a:solidFill>
                  <a:srgbClr val="00B050"/>
                </a:solidFill>
                <a:latin typeface="Berlin Sans FB Demi" pitchFamily="34" charset="0"/>
                <a:cs typeface="Times New Roman" panose="02020603050405020304" pitchFamily="18" charset="0"/>
              </a:rPr>
              <a:t>/</a:t>
            </a:r>
            <a:r>
              <a:rPr lang="en-US" sz="3600" i="1" dirty="0" err="1" smtClean="0">
                <a:solidFill>
                  <a:srgbClr val="00B050"/>
                </a:solidFill>
                <a:latin typeface="Berlin Sans FB Demi" pitchFamily="34" charset="0"/>
                <a:cs typeface="Times New Roman" panose="02020603050405020304" pitchFamily="18" charset="0"/>
              </a:rPr>
              <a:t>elitis</a:t>
            </a:r>
            <a:r>
              <a:rPr lang="en-US" sz="3600" i="1" dirty="0" smtClean="0">
                <a:solidFill>
                  <a:srgbClr val="00B050"/>
                </a:solidFill>
                <a:latin typeface="Berlin Sans FB Demi" pitchFamily="34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r">
              <a:buFont typeface="+mj-lt"/>
              <a:buAutoNum type="alphaLcPeriod"/>
            </a:pP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Isinya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mencerminkan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visi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elite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politik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keinginan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pemerintah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alat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pelaksanaan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ideologi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program Negara. </a:t>
            </a:r>
          </a:p>
          <a:p>
            <a:pPr marL="342900" indent="-342900" algn="r">
              <a:buFont typeface="+mj-lt"/>
              <a:buAutoNum type="alphaLcPeriod"/>
            </a:pP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Pembuatannya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didominasi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elite-elite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politik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tert</a:t>
            </a:r>
            <a:r>
              <a:rPr lang="id-ID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entu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r"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Open interpretative :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peluang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ditafsirkan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sangat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terbuka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karena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isi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hukumnya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singkat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hanya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pokok-pokoknya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Berlin Sans FB Demi" pitchFamily="34" charset="0"/>
              </a:rPr>
              <a:t>dan ambigu (makna ganda), sehingga memberi peluang bagi pemerintah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lembaga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terutama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pemegang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eksekutif</a:t>
            </a:r>
            <a:r>
              <a:rPr lang="id-ID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untuk membuat penafsiran secara sepihak melalui berbagi peraturan pelaksanaan (interpretative)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r">
              <a:buFont typeface="+mj-lt"/>
              <a:buAutoNum type="alphaLcPeriod"/>
            </a:pP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Positivis-instrumentalis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substansinya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memuat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materi-materi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demi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mewujudkan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keinginan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kepentingan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program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pemerintah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sajacenderung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dijadikan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alat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mengatur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sesuai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visi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misinya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sendiri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. </a:t>
            </a:r>
          </a:p>
          <a:p>
            <a:pPr algn="r"/>
            <a:endParaRPr lang="id-ID" dirty="0" smtClean="0">
              <a:solidFill>
                <a:schemeClr val="tx1"/>
              </a:solidFill>
              <a:latin typeface="Berlin Sans FB Demi" pitchFamily="34" charset="0"/>
              <a:cs typeface="Times New Roman" panose="02020603050405020304" pitchFamily="18" charset="0"/>
            </a:endParaRPr>
          </a:p>
          <a:p>
            <a:pPr algn="r"/>
            <a:endParaRPr lang="en-US" dirty="0" smtClean="0">
              <a:solidFill>
                <a:schemeClr val="tx1"/>
              </a:solidFill>
              <a:latin typeface="Berlin Sans FB Demi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>
            <a:normAutofit fontScale="90000"/>
          </a:bodyPr>
          <a:lstStyle/>
          <a:p>
            <a:pPr algn="r"/>
            <a:r>
              <a:rPr lang="en-ID" sz="32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ID" sz="3200" dirty="0" err="1" smtClean="0">
                <a:solidFill>
                  <a:srgbClr val="FF0000"/>
                </a:solidFill>
                <a:latin typeface="Berlin Sans FB Demi" pitchFamily="34" charset="0"/>
              </a:rPr>
              <a:t>Relasi</a:t>
            </a:r>
            <a:r>
              <a:rPr lang="en-ID" sz="32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ID" sz="3200" dirty="0" err="1" smtClean="0">
                <a:solidFill>
                  <a:srgbClr val="FF0000"/>
                </a:solidFill>
                <a:latin typeface="Berlin Sans FB Demi" pitchFamily="34" charset="0"/>
              </a:rPr>
              <a:t>Pendidikan</a:t>
            </a:r>
            <a:r>
              <a:rPr lang="en-ID" sz="3200" dirty="0" smtClean="0">
                <a:solidFill>
                  <a:srgbClr val="FF0000"/>
                </a:solidFill>
                <a:latin typeface="Berlin Sans FB Demi" pitchFamily="34" charset="0"/>
              </a:rPr>
              <a:t> Agama </a:t>
            </a:r>
            <a:r>
              <a:rPr lang="en-ID" sz="3200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ID" sz="3200" dirty="0" smtClean="0">
                <a:solidFill>
                  <a:srgbClr val="FF0000"/>
                </a:solidFill>
                <a:latin typeface="Berlin Sans FB Demi" pitchFamily="34" charset="0"/>
              </a:rPr>
              <a:t>  </a:t>
            </a:r>
            <a:r>
              <a:rPr lang="en-ID" sz="3200" dirty="0" err="1" smtClean="0">
                <a:solidFill>
                  <a:srgbClr val="FF0000"/>
                </a:solidFill>
                <a:latin typeface="Berlin Sans FB Demi" pitchFamily="34" charset="0"/>
              </a:rPr>
              <a:t>Imu</a:t>
            </a:r>
            <a:r>
              <a:rPr lang="en-ID" sz="32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ID" sz="3200" dirty="0" err="1" smtClean="0">
                <a:solidFill>
                  <a:srgbClr val="FF0000"/>
                </a:solidFill>
                <a:latin typeface="Berlin Sans FB Demi" pitchFamily="34" charset="0"/>
              </a:rPr>
              <a:t>Pnetahuan</a:t>
            </a:r>
            <a:r>
              <a:rPr lang="en-ID" sz="32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ID" sz="3200" dirty="0" err="1" smtClean="0">
                <a:solidFill>
                  <a:srgbClr val="FF0000"/>
                </a:solidFill>
                <a:latin typeface="Berlin Sans FB Demi" pitchFamily="34" charset="0"/>
              </a:rPr>
              <a:t>Umum</a:t>
            </a:r>
            <a:endParaRPr lang="en-US" sz="32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8929718" cy="5500726"/>
          </a:xfrm>
        </p:spPr>
        <p:txBody>
          <a:bodyPr>
            <a:noAutofit/>
          </a:bodyPr>
          <a:lstStyle/>
          <a:p>
            <a:pPr algn="r"/>
            <a:r>
              <a:rPr lang="en-ID" sz="2800" dirty="0" err="1" smtClean="0">
                <a:solidFill>
                  <a:schemeClr val="tx1"/>
                </a:solidFill>
                <a:latin typeface="Berlin Sans FB Demi" pitchFamily="34" charset="0"/>
              </a:rPr>
              <a:t>Dikotomi</a:t>
            </a:r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ID" sz="2800" dirty="0" err="1" smtClean="0">
                <a:solidFill>
                  <a:schemeClr val="tx1"/>
                </a:solidFill>
                <a:latin typeface="Berlin Sans FB Demi" pitchFamily="34" charset="0"/>
              </a:rPr>
              <a:t>Pendidikan</a:t>
            </a:r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 agama Dan </a:t>
            </a:r>
            <a:r>
              <a:rPr lang="en-ID" sz="2800" dirty="0" err="1" smtClean="0">
                <a:solidFill>
                  <a:schemeClr val="tx1"/>
                </a:solidFill>
                <a:latin typeface="Berlin Sans FB Demi" pitchFamily="34" charset="0"/>
              </a:rPr>
              <a:t>Ilmu</a:t>
            </a:r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800" dirty="0" err="1" smtClean="0">
                <a:solidFill>
                  <a:schemeClr val="tx1"/>
                </a:solidFill>
                <a:latin typeface="Berlin Sans FB Demi" pitchFamily="34" charset="0"/>
              </a:rPr>
              <a:t>Pengetahuan</a:t>
            </a:r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800" dirty="0" err="1" smtClean="0">
                <a:solidFill>
                  <a:schemeClr val="tx1"/>
                </a:solidFill>
                <a:latin typeface="Berlin Sans FB Demi" pitchFamily="34" charset="0"/>
              </a:rPr>
              <a:t>Umum</a:t>
            </a:r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800" dirty="0" err="1" smtClean="0">
                <a:solidFill>
                  <a:schemeClr val="tx1"/>
                </a:solidFill>
                <a:latin typeface="Berlin Sans FB Demi" pitchFamily="34" charset="0"/>
              </a:rPr>
              <a:t>apakah</a:t>
            </a:r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800" dirty="0" err="1" smtClean="0">
                <a:solidFill>
                  <a:schemeClr val="tx1"/>
                </a:solidFill>
                <a:latin typeface="Berlin Sans FB Demi" pitchFamily="34" charset="0"/>
              </a:rPr>
              <a:t>menjadi</a:t>
            </a:r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800" dirty="0" err="1" smtClean="0">
                <a:solidFill>
                  <a:schemeClr val="tx1"/>
                </a:solidFill>
                <a:latin typeface="Berlin Sans FB Demi" pitchFamily="34" charset="0"/>
              </a:rPr>
              <a:t>penyebab</a:t>
            </a:r>
            <a:endParaRPr lang="en-ID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r>
              <a:rPr lang="en-US" sz="2800" dirty="0" err="1" smtClean="0">
                <a:solidFill>
                  <a:schemeClr val="tx1"/>
                </a:solidFill>
                <a:latin typeface="Berlin Sans FB Demi" pitchFamily="34" charset="0"/>
              </a:rPr>
              <a:t>kegelishan</a:t>
            </a:r>
            <a:r>
              <a:rPr lang="en-US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 Demi" pitchFamily="34" charset="0"/>
              </a:rPr>
              <a:t>kondisi</a:t>
            </a:r>
            <a:r>
              <a:rPr lang="en-US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 Demi" pitchFamily="34" charset="0"/>
              </a:rPr>
              <a:t>keterbelakangan</a:t>
            </a:r>
            <a:r>
              <a:rPr lang="en-US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 Demi" pitchFamily="34" charset="0"/>
              </a:rPr>
              <a:t>krisis</a:t>
            </a:r>
            <a:r>
              <a:rPr lang="en-US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 Demi" pitchFamily="34" charset="0"/>
              </a:rPr>
              <a:t>peradaban</a:t>
            </a:r>
            <a:r>
              <a:rPr lang="en-US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 Demi" pitchFamily="34" charset="0"/>
              </a:rPr>
              <a:t>Dunia</a:t>
            </a:r>
            <a:r>
              <a:rPr lang="en-US" sz="2800" dirty="0" smtClean="0">
                <a:solidFill>
                  <a:schemeClr val="tx1"/>
                </a:solidFill>
                <a:latin typeface="Berlin Sans FB Demi" pitchFamily="34" charset="0"/>
              </a:rPr>
              <a:t> Islam.</a:t>
            </a:r>
          </a:p>
          <a:p>
            <a:pPr algn="r"/>
            <a:r>
              <a:rPr lang="en-US" sz="2800" dirty="0" err="1" smtClean="0">
                <a:solidFill>
                  <a:schemeClr val="tx1"/>
                </a:solidFill>
                <a:latin typeface="Berlin Sans FB Demi" pitchFamily="34" charset="0"/>
              </a:rPr>
              <a:t>Keprihatinan</a:t>
            </a:r>
            <a:r>
              <a:rPr lang="en-US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 Demi" pitchFamily="34" charset="0"/>
              </a:rPr>
              <a:t>ini</a:t>
            </a:r>
            <a:r>
              <a:rPr lang="en-US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 Demi" pitchFamily="34" charset="0"/>
              </a:rPr>
              <a:t>seperti</a:t>
            </a:r>
            <a:r>
              <a:rPr lang="en-US" sz="2800" dirty="0" smtClean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Berlin Sans FB Demi" pitchFamily="34" charset="0"/>
              </a:rPr>
              <a:t>pernah</a:t>
            </a:r>
            <a:r>
              <a:rPr lang="en-US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 Demi" pitchFamily="34" charset="0"/>
              </a:rPr>
              <a:t>disampaikan</a:t>
            </a:r>
            <a:r>
              <a:rPr lang="en-US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Berlin Sans FB Demi" pitchFamily="34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Muhammad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Sakib</a:t>
            </a:r>
            <a:r>
              <a:rPr lang="en-US" sz="2800" dirty="0" smtClean="0">
                <a:solidFill>
                  <a:srgbClr val="00B050"/>
                </a:solidFill>
                <a:latin typeface="Berlin Sans FB Demi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Berlin Sans FB Demi" pitchFamily="34" charset="0"/>
              </a:rPr>
              <a:t>Arsalan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: </a:t>
            </a:r>
            <a:endParaRPr lang="en-US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“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Mengapa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kita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(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bangsa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Arab,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umat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Islam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dunia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Timur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pada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umumnya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)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jadi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terbelakang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sedang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selain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kita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 (Kristen,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Eropa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barat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pada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umumnya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) 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lebih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maju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? “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Bagaimana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kita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bisa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bangkit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?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Bagaimana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kita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bisa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mengikuti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perkembangan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zaman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yakni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kemajuan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Berlin Sans FB Demi" pitchFamily="34" charset="0"/>
              </a:rPr>
              <a:t>peradaban</a:t>
            </a:r>
            <a:r>
              <a:rPr lang="en-US" sz="2800" i="1" dirty="0" smtClean="0">
                <a:solidFill>
                  <a:schemeClr val="tx1"/>
                </a:solidFill>
                <a:latin typeface="Berlin Sans FB Demi" pitchFamily="34" charset="0"/>
              </a:rPr>
              <a:t> modern”?</a:t>
            </a:r>
            <a:endParaRPr lang="en-US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endParaRPr lang="en-ID" sz="2800" dirty="0" smtClean="0">
              <a:solidFill>
                <a:schemeClr val="tx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14355"/>
          </a:xfrm>
        </p:spPr>
        <p:txBody>
          <a:bodyPr>
            <a:normAutofit fontScale="90000"/>
          </a:bodyPr>
          <a:lstStyle/>
          <a:p>
            <a:r>
              <a:rPr lang="en-ID" dirty="0" err="1" smtClean="0">
                <a:solidFill>
                  <a:srgbClr val="FF0000"/>
                </a:solidFill>
              </a:rPr>
              <a:t>Bagaimana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untuk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menjawabnya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8286808" cy="5786478"/>
          </a:xfrm>
        </p:spPr>
        <p:txBody>
          <a:bodyPr>
            <a:noAutofit/>
          </a:bodyPr>
          <a:lstStyle/>
          <a:p>
            <a:pPr algn="r"/>
            <a:r>
              <a:rPr lang="en-ID" sz="2200" dirty="0" err="1" smtClean="0">
                <a:solidFill>
                  <a:schemeClr val="tx1"/>
                </a:solidFill>
                <a:latin typeface="Berlin Sans FB Demi" pitchFamily="34" charset="0"/>
              </a:rPr>
              <a:t>Ada</a:t>
            </a:r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200" dirty="0" err="1" smtClean="0">
                <a:solidFill>
                  <a:schemeClr val="tx1"/>
                </a:solidFill>
                <a:latin typeface="Berlin Sans FB Demi" pitchFamily="34" charset="0"/>
              </a:rPr>
              <a:t>beberapa</a:t>
            </a:r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200" dirty="0" err="1" smtClean="0">
                <a:solidFill>
                  <a:schemeClr val="tx1"/>
                </a:solidFill>
                <a:latin typeface="Berlin Sans FB Demi" pitchFamily="34" charset="0"/>
              </a:rPr>
              <a:t>Tawaran</a:t>
            </a:r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:</a:t>
            </a:r>
          </a:p>
          <a:p>
            <a:pPr algn="r"/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 1. </a:t>
            </a:r>
            <a:r>
              <a:rPr lang="en-ID" sz="2200" dirty="0" err="1" smtClean="0">
                <a:solidFill>
                  <a:schemeClr val="tx1"/>
                </a:solidFill>
                <a:latin typeface="Berlin Sans FB Demi" pitchFamily="34" charset="0"/>
              </a:rPr>
              <a:t>Islamisasi</a:t>
            </a:r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200" dirty="0" err="1" smtClean="0">
                <a:solidFill>
                  <a:schemeClr val="tx1"/>
                </a:solidFill>
                <a:latin typeface="Berlin Sans FB Demi" pitchFamily="34" charset="0"/>
              </a:rPr>
              <a:t>Ilmu</a:t>
            </a:r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200" dirty="0" err="1" smtClean="0">
                <a:solidFill>
                  <a:schemeClr val="tx1"/>
                </a:solidFill>
                <a:latin typeface="Berlin Sans FB Demi" pitchFamily="34" charset="0"/>
              </a:rPr>
              <a:t>Pengetahuan</a:t>
            </a:r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mencocok-cocokan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ayat-ayat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 al-Qur`an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hadis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teori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ilmu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pengetahuan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realitas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sosial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. Agama 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hanyanmenjadi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ligitimasi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bagi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kebenaran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ilmiah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.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Suatu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pandangan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ilmiah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dianggap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benar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jika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sesuai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ajaran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agama. </a:t>
            </a:r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</a:p>
          <a:p>
            <a:pPr algn="r"/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2. </a:t>
            </a:r>
            <a:r>
              <a:rPr lang="en-ID" sz="2200" dirty="0" err="1" smtClean="0">
                <a:solidFill>
                  <a:schemeClr val="tx1"/>
                </a:solidFill>
                <a:latin typeface="Berlin Sans FB Demi" pitchFamily="34" charset="0"/>
              </a:rPr>
              <a:t>Sekularisasi</a:t>
            </a:r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memisahkan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wilayah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privat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dari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wilayah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public,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dijelaskan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oleh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Nurcholis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Madjid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dimaksudkan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di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seni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tidak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sama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sekularisme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karena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sekularisasi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merupakan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bahasan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sosiologis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maknanya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proses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sedangkan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sekularisme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baginya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ideology yang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tertutup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memuju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kejauhan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diri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dari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Tuhan</a:t>
            </a:r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200" dirty="0" err="1" smtClean="0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endParaRPr lang="en-ID" sz="22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 3. </a:t>
            </a:r>
            <a:r>
              <a:rPr lang="en-ID" sz="2200" dirty="0" err="1" smtClean="0">
                <a:solidFill>
                  <a:schemeClr val="tx1"/>
                </a:solidFill>
                <a:latin typeface="Berlin Sans FB Demi" pitchFamily="34" charset="0"/>
              </a:rPr>
              <a:t>Reintegrasi</a:t>
            </a:r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200" dirty="0" err="1" smtClean="0">
                <a:solidFill>
                  <a:schemeClr val="tx1"/>
                </a:solidFill>
                <a:latin typeface="Berlin Sans FB Demi" pitchFamily="34" charset="0"/>
              </a:rPr>
              <a:t>keilmuan</a:t>
            </a:r>
            <a:r>
              <a:rPr lang="en-ID" sz="2200" dirty="0" smtClean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model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pendidikan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inklusif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(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rahmatan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lil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alamin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)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muatan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nuansa-nuansa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jauh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dikedepankan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daripada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sekedar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mengedepankan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 symbol-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simbol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kelembagaan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agama yang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seringkali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memang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sangat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terasa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superficial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Berlin Sans FB Demi" pitchFamily="34" charset="0"/>
              </a:rPr>
              <a:t>partikularistik</a:t>
            </a:r>
            <a:r>
              <a:rPr lang="en-US" sz="2200" dirty="0" smtClean="0">
                <a:solidFill>
                  <a:schemeClr val="tx1"/>
                </a:solidFill>
                <a:latin typeface="Berlin Sans FB Demi" pitchFamily="34" charset="0"/>
              </a:rPr>
              <a:t>. </a:t>
            </a:r>
          </a:p>
          <a:p>
            <a:pPr algn="r"/>
            <a:endParaRPr lang="en-US" sz="22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en-ID" dirty="0" err="1" smtClean="0">
                <a:solidFill>
                  <a:srgbClr val="FF0000"/>
                </a:solidFill>
                <a:latin typeface="Berlin Sans FB Demi" pitchFamily="34" charset="0"/>
              </a:rPr>
              <a:t>Apakah</a:t>
            </a:r>
            <a:r>
              <a:rPr lang="en-ID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id-ID" altLang="en-US" b="1" dirty="0" smtClean="0">
                <a:solidFill>
                  <a:srgbClr val="FF0000"/>
                </a:solidFill>
                <a:latin typeface="Berlin Sans FB Demi" pitchFamily="34" charset="0"/>
              </a:rPr>
              <a:t>P</a:t>
            </a:r>
            <a:r>
              <a:rPr lang="en-ID" altLang="en-US" b="1" dirty="0" err="1" smtClean="0">
                <a:solidFill>
                  <a:srgbClr val="FF0000"/>
                </a:solidFill>
                <a:latin typeface="Berlin Sans FB Demi" pitchFamily="34" charset="0"/>
              </a:rPr>
              <a:t>olitik</a:t>
            </a:r>
            <a:r>
              <a:rPr lang="en-ID" altLang="en-US" b="1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ID" altLang="en-US" b="1" dirty="0" err="1" smtClean="0">
                <a:solidFill>
                  <a:srgbClr val="FF0000"/>
                </a:solidFill>
                <a:latin typeface="Berlin Sans FB Demi" pitchFamily="34" charset="0"/>
              </a:rPr>
              <a:t>Pendidikan</a:t>
            </a:r>
            <a:r>
              <a:rPr lang="en-ID" altLang="en-US" b="1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id-ID" dirty="0" smtClean="0">
                <a:solidFill>
                  <a:srgbClr val="FF0000"/>
                </a:solidFill>
                <a:latin typeface="Berlin Sans FB Demi" pitchFamily="34" charset="0"/>
              </a:rPr>
              <a:t>itu?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7858180" cy="5143536"/>
          </a:xfrm>
        </p:spPr>
        <p:txBody>
          <a:bodyPr>
            <a:normAutofit fontScale="85000" lnSpcReduction="10000"/>
          </a:bodyPr>
          <a:lstStyle/>
          <a:p>
            <a:pPr marL="420624" indent="-384048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"/>
              <a:defRPr/>
            </a:pPr>
            <a:r>
              <a:rPr lang="id-ID" dirty="0" smtClean="0">
                <a:latin typeface="Berlin Sans FB Demi" pitchFamily="34" charset="0"/>
              </a:rPr>
              <a:t>Politik (Bld. </a:t>
            </a:r>
            <a:r>
              <a:rPr lang="id-ID" i="1" dirty="0" smtClean="0">
                <a:latin typeface="Berlin Sans FB Demi" pitchFamily="34" charset="0"/>
              </a:rPr>
              <a:t>politiek</a:t>
            </a:r>
            <a:r>
              <a:rPr lang="id-ID" dirty="0" smtClean="0">
                <a:latin typeface="Berlin Sans FB Demi" pitchFamily="34" charset="0"/>
              </a:rPr>
              <a:t>) = </a:t>
            </a:r>
            <a:r>
              <a:rPr lang="id-ID" i="1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beleid</a:t>
            </a:r>
            <a:r>
              <a:rPr lang="id-ID" i="1" dirty="0" smtClean="0">
                <a:latin typeface="Berlin Sans FB Demi" pitchFamily="34" charset="0"/>
              </a:rPr>
              <a:t> = </a:t>
            </a:r>
            <a:r>
              <a:rPr lang="id-ID" dirty="0" smtClean="0">
                <a:latin typeface="Berlin Sans FB Demi" pitchFamily="34" charset="0"/>
              </a:rPr>
              <a:t>kebijakan</a:t>
            </a:r>
            <a:r>
              <a:rPr lang="id-ID" i="1" dirty="0" smtClean="0">
                <a:latin typeface="Berlin Sans FB Demi" pitchFamily="34" charset="0"/>
              </a:rPr>
              <a:t> </a:t>
            </a:r>
            <a:r>
              <a:rPr lang="id-ID" dirty="0" smtClean="0">
                <a:latin typeface="Berlin Sans FB Demi" pitchFamily="34" charset="0"/>
              </a:rPr>
              <a:t>(</a:t>
            </a:r>
            <a:r>
              <a:rPr lang="id-ID" i="1" dirty="0" smtClean="0">
                <a:latin typeface="Berlin Sans FB Demi" pitchFamily="34" charset="0"/>
              </a:rPr>
              <a:t>policy</a:t>
            </a:r>
            <a:r>
              <a:rPr lang="id-ID" dirty="0" smtClean="0">
                <a:latin typeface="Berlin Sans FB Demi" pitchFamily="34" charset="0"/>
              </a:rPr>
              <a:t>).</a:t>
            </a:r>
          </a:p>
          <a:p>
            <a:pPr marL="420624" indent="-384048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"/>
              <a:defRPr/>
            </a:pPr>
            <a:r>
              <a:rPr lang="id-ID" dirty="0" smtClean="0">
                <a:latin typeface="Berlin Sans FB Demi" pitchFamily="34" charset="0"/>
              </a:rPr>
              <a:t>Politik </a:t>
            </a:r>
            <a:r>
              <a:rPr lang="en-ID" dirty="0" err="1" smtClean="0">
                <a:latin typeface="Berlin Sans FB Demi" pitchFamily="34" charset="0"/>
              </a:rPr>
              <a:t>pendidikan</a:t>
            </a:r>
            <a:r>
              <a:rPr lang="id-ID" dirty="0" smtClean="0">
                <a:latin typeface="Berlin Sans FB Demi" pitchFamily="34" charset="0"/>
              </a:rPr>
              <a:t> = kebijakan </a:t>
            </a:r>
            <a:r>
              <a:rPr lang="en-ID" dirty="0" err="1" smtClean="0">
                <a:latin typeface="Berlin Sans FB Demi" pitchFamily="34" charset="0"/>
              </a:rPr>
              <a:t>pendidikan</a:t>
            </a:r>
            <a:r>
              <a:rPr lang="id-ID" dirty="0" smtClean="0">
                <a:latin typeface="Berlin Sans FB Demi" pitchFamily="34" charset="0"/>
              </a:rPr>
              <a:t>.</a:t>
            </a:r>
          </a:p>
          <a:p>
            <a:pPr marL="420624" indent="-384048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"/>
              <a:defRPr/>
            </a:pPr>
            <a:r>
              <a:rPr lang="id-ID" dirty="0" smtClean="0">
                <a:solidFill>
                  <a:schemeClr val="accent6">
                    <a:lumMod val="75000"/>
                  </a:schemeClr>
                </a:solidFill>
                <a:latin typeface="Berlin Sans FB Demi" pitchFamily="34" charset="0"/>
              </a:rPr>
              <a:t>Kebijakan</a:t>
            </a:r>
            <a:r>
              <a:rPr lang="id-ID" dirty="0" smtClean="0">
                <a:latin typeface="Berlin Sans FB Demi" pitchFamily="34" charset="0"/>
              </a:rPr>
              <a:t> = rangkaian konsep dan asas yang menjadi garis besar dan dasar rencana dalam pelaksanaan suatu pekerjaan, kepemimpinan, dan cara bertindak.</a:t>
            </a:r>
            <a:endParaRPr lang="en-ID" dirty="0" smtClean="0">
              <a:latin typeface="Berlin Sans FB Demi" pitchFamily="34" charset="0"/>
            </a:endParaRPr>
          </a:p>
          <a:p>
            <a:pPr marL="420624" indent="-384048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"/>
              <a:defRPr/>
            </a:pPr>
            <a:r>
              <a:rPr lang="id-ID" dirty="0" smtClean="0">
                <a:solidFill>
                  <a:srgbClr val="FF0000"/>
                </a:solidFill>
                <a:latin typeface="Berlin Sans FB Demi" pitchFamily="34" charset="0"/>
              </a:rPr>
              <a:t>Politik </a:t>
            </a:r>
            <a:r>
              <a:rPr lang="en-ID" dirty="0" err="1" smtClean="0">
                <a:solidFill>
                  <a:srgbClr val="FF0000"/>
                </a:solidFill>
                <a:latin typeface="Berlin Sans FB Demi" pitchFamily="34" charset="0"/>
              </a:rPr>
              <a:t>Pendidikan</a:t>
            </a:r>
            <a:r>
              <a:rPr lang="id-ID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id-ID" dirty="0" smtClean="0">
                <a:solidFill>
                  <a:schemeClr val="bg1">
                    <a:lumMod val="50000"/>
                  </a:schemeClr>
                </a:solidFill>
                <a:latin typeface="Berlin Sans FB Demi" pitchFamily="34" charset="0"/>
              </a:rPr>
              <a:t>= rangkaian konsep dan asas yang menjadi garis besar dan dasar rencana dalam pelaksanaan suatu pekerjaan, kepemimpinan, dan cara bertindak dalam bidang </a:t>
            </a:r>
            <a:r>
              <a:rPr lang="en-ID" dirty="0" err="1" smtClean="0">
                <a:solidFill>
                  <a:schemeClr val="bg1">
                    <a:lumMod val="50000"/>
                  </a:schemeClr>
                </a:solidFill>
                <a:latin typeface="Berlin Sans FB Demi" pitchFamily="34" charset="0"/>
              </a:rPr>
              <a:t>Pendidikan</a:t>
            </a:r>
            <a:endParaRPr lang="id-ID" dirty="0" smtClean="0">
              <a:solidFill>
                <a:schemeClr val="bg1">
                  <a:lumMod val="50000"/>
                </a:schemeClr>
              </a:solidFill>
              <a:latin typeface="Berlin Sans FB Demi" pitchFamily="34" charset="0"/>
            </a:endParaRPr>
          </a:p>
          <a:p>
            <a:endParaRPr lang="en-ID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42917"/>
          </a:xfrm>
        </p:spPr>
        <p:txBody>
          <a:bodyPr>
            <a:noAutofit/>
          </a:bodyPr>
          <a:lstStyle/>
          <a:p>
            <a:r>
              <a:rPr lang="en-ID" sz="4000" dirty="0" err="1" smtClean="0">
                <a:solidFill>
                  <a:srgbClr val="FF0000"/>
                </a:solidFill>
                <a:latin typeface="Berlin Sans FB Demi" pitchFamily="34" charset="0"/>
              </a:rPr>
              <a:t>Kondisi</a:t>
            </a:r>
            <a:r>
              <a:rPr lang="en-ID" sz="40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ID" sz="4000" dirty="0" err="1" smtClean="0">
                <a:solidFill>
                  <a:srgbClr val="FF0000"/>
                </a:solidFill>
                <a:latin typeface="Berlin Sans FB Demi" pitchFamily="34" charset="0"/>
              </a:rPr>
              <a:t>Dunia</a:t>
            </a:r>
            <a:r>
              <a:rPr lang="en-ID" sz="4000" dirty="0" smtClean="0">
                <a:solidFill>
                  <a:srgbClr val="FF0000"/>
                </a:solidFill>
                <a:latin typeface="Berlin Sans FB Demi" pitchFamily="34" charset="0"/>
              </a:rPr>
              <a:t> Islam</a:t>
            </a:r>
            <a:endParaRPr lang="en-US" sz="40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642918"/>
            <a:ext cx="8715436" cy="6215082"/>
          </a:xfrm>
        </p:spPr>
        <p:txBody>
          <a:bodyPr>
            <a:noAutofit/>
          </a:bodyPr>
          <a:lstStyle/>
          <a:p>
            <a:pPr algn="r"/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Bassam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Tibi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seorang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pemikir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asal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Siria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hidup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Jerman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bukunya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i="1" dirty="0" smtClean="0">
                <a:solidFill>
                  <a:schemeClr val="tx1"/>
                </a:solidFill>
                <a:latin typeface="Berlin Sans FB Demi" pitchFamily="34" charset="0"/>
              </a:rPr>
              <a:t>Crisis in Muslim Civilization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Dunia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Islam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secara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keseluruhan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dewasa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ini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masih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berada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kultur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pra-industri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.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keadaan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demikian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mustahil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bagi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Dunia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Islam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untuk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bersaing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dengan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Barat yang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telah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jauh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berada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kultur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industri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modern.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Benarkah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demikian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?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Meskipun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pada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abad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ke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14 H yang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ditandai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dengan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munculnya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i="1" dirty="0" smtClean="0">
                <a:solidFill>
                  <a:schemeClr val="tx1"/>
                </a:solidFill>
                <a:latin typeface="Berlin Sans FB Demi" pitchFamily="34" charset="0"/>
              </a:rPr>
              <a:t>Organization of Islamic Countries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(OIC), </a:t>
            </a:r>
            <a:r>
              <a:rPr lang="en-ID" sz="2400" i="1" dirty="0" smtClean="0">
                <a:solidFill>
                  <a:schemeClr val="tx1"/>
                </a:solidFill>
                <a:latin typeface="Berlin Sans FB Demi" pitchFamily="34" charset="0"/>
              </a:rPr>
              <a:t>Islamic Development Bank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(IDB),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juga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berdiri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Republik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Islam Iran (1979),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serta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ari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Indonesia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telah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dibentuk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ICMI yang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melahirkan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The  International Islamic Forum for Science, Technology and Human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Resouce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Development (IFTIHAR)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atas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prakarsa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B.J.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Habibie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hingga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kini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Dunia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Islam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hanya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Dunia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Islam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hanya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menghasilakn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seorang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saja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peraih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nobel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bidang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sains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,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yakni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Abdus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Salam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itupun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berasala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dari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aliran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“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Ahmadiyah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” 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bukan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dari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Sunni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Berlin Sans FB Demi" pitchFamily="34" charset="0"/>
              </a:rPr>
              <a:t>Syi`i</a:t>
            </a:r>
            <a:r>
              <a:rPr lang="en-ID" sz="2400" dirty="0" smtClean="0">
                <a:solidFill>
                  <a:schemeClr val="tx1"/>
                </a:solidFill>
                <a:latin typeface="Berlin Sans FB Demi" pitchFamily="34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just"/>
            <a:endParaRPr lang="en-US" sz="24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643998" cy="6715148"/>
          </a:xfrm>
        </p:spPr>
        <p:txBody>
          <a:bodyPr>
            <a:noAutofit/>
          </a:bodyPr>
          <a:lstStyle/>
          <a:p>
            <a:pPr algn="r"/>
            <a:endParaRPr lang="en-ID" sz="2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Dunia Islam di Dunia masalah Tantangan dan Prospek.</a:t>
            </a:r>
            <a:endParaRPr lang="en-US" sz="2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Muslim World/ Islamic World. Muslim world terkait dengan geografi. Tidak ada dunia lain yang ada adalah Dunia Islam,siapakah yang mengawali penggunaan terma ini? </a:t>
            </a:r>
            <a:endParaRPr lang="en-ID" sz="2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Signifikansi Dunia Islam tidak lepas dari empat faktor :</a:t>
            </a:r>
            <a:endParaRPr lang="en-US" sz="2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lvl="0" algn="r"/>
            <a:r>
              <a:rPr lang="en-ID" sz="2000" dirty="0" smtClean="0">
                <a:solidFill>
                  <a:schemeClr val="tx1"/>
                </a:solidFill>
                <a:latin typeface="Berlin Sans FB Demi" pitchFamily="34" charset="0"/>
              </a:rPr>
              <a:t>1. </a:t>
            </a:r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Penduduk  Dunia 1,3 M lebih muslim. Pemeluk Islam sekarang berkembang di dunia yang selama ini bukan dunia Islam seperti Amerika, Eropa dan Australia. Di Eropa </a:t>
            </a:r>
            <a:r>
              <a:rPr lang="en-ID" sz="2000" dirty="0" err="1" smtClean="0">
                <a:solidFill>
                  <a:schemeClr val="tx1"/>
                </a:solidFill>
                <a:latin typeface="Berlin Sans FB Demi" pitchFamily="34" charset="0"/>
              </a:rPr>
              <a:t>sekarang</a:t>
            </a:r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 muslim akan menjadi penduduk yang signifikan krena itu persoalan imigrasi menjadi problem bagi umat Islam karena akan terjadi pembatasan di Eropa bagi mereka.</a:t>
            </a:r>
            <a:endParaRPr lang="en-US" sz="2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lvl="0" algn="r"/>
            <a:r>
              <a:rPr lang="en-ID" sz="2000" dirty="0" smtClean="0">
                <a:solidFill>
                  <a:schemeClr val="tx1"/>
                </a:solidFill>
                <a:latin typeface="Berlin Sans FB Demi" pitchFamily="34" charset="0"/>
              </a:rPr>
              <a:t>2.  </a:t>
            </a:r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Moral Resouces.</a:t>
            </a:r>
            <a:endParaRPr lang="en-US" sz="2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lvl="0" algn="r"/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Value Resouces, ajaran-ajaran Islam itu sendiri, </a:t>
            </a:r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etika.</a:t>
            </a:r>
            <a:endParaRPr lang="en-US" sz="2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lvl="0" algn="r"/>
            <a:r>
              <a:rPr lang="en-ID" sz="2000" dirty="0" smtClean="0">
                <a:solidFill>
                  <a:schemeClr val="tx1"/>
                </a:solidFill>
                <a:latin typeface="Berlin Sans FB Demi" pitchFamily="34" charset="0"/>
              </a:rPr>
              <a:t>3. </a:t>
            </a:r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Resouces History, “Glorius Past”.</a:t>
            </a:r>
            <a:endParaRPr lang="en-US" sz="2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       Setelah terjadi peristiwa WTC. Pada tanggal 11 September 2001 di Dunia Barat Islam mulai ngetop, </a:t>
            </a:r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di</a:t>
            </a:r>
            <a:r>
              <a:rPr lang="en-ID" sz="20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sisi </a:t>
            </a:r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lain ada semacam ketakutan dan kekhawatiran kalau terjadi </a:t>
            </a:r>
            <a:r>
              <a:rPr lang="id-ID" sz="2000" i="1" dirty="0" smtClean="0">
                <a:solidFill>
                  <a:schemeClr val="tx1"/>
                </a:solidFill>
                <a:latin typeface="Berlin Sans FB Demi" pitchFamily="34" charset="0"/>
              </a:rPr>
              <a:t>Islam </a:t>
            </a:r>
            <a:r>
              <a:rPr lang="en-ID" sz="2000" i="1" dirty="0" err="1" smtClean="0">
                <a:solidFill>
                  <a:schemeClr val="tx1"/>
                </a:solidFill>
                <a:latin typeface="Berlin Sans FB Demi" pitchFamily="34" charset="0"/>
              </a:rPr>
              <a:t>qualition</a:t>
            </a:r>
            <a:r>
              <a:rPr lang="en-ID" sz="2000" i="1" dirty="0" smtClean="0">
                <a:solidFill>
                  <a:schemeClr val="tx1"/>
                </a:solidFill>
                <a:latin typeface="Berlin Sans FB Demi" pitchFamily="34" charset="0"/>
              </a:rPr>
              <a:t>.</a:t>
            </a:r>
            <a:r>
              <a:rPr lang="id-ID" sz="2000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endParaRPr lang="en-ID" sz="2000" i="1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r>
              <a:rPr lang="en-ID" sz="2000" i="1" dirty="0" smtClean="0">
                <a:solidFill>
                  <a:schemeClr val="tx1"/>
                </a:solidFill>
                <a:latin typeface="Berlin Sans FB Demi" pitchFamily="34" charset="0"/>
              </a:rPr>
              <a:t>4. </a:t>
            </a:r>
            <a:r>
              <a:rPr lang="id-ID" sz="2000" i="1" dirty="0" smtClean="0">
                <a:solidFill>
                  <a:schemeClr val="tx1"/>
                </a:solidFill>
                <a:latin typeface="Berlin Sans FB Demi" pitchFamily="34" charset="0"/>
              </a:rPr>
              <a:t>Chine quq</a:t>
            </a:r>
            <a:r>
              <a:rPr lang="en-ID" sz="2000" i="1" dirty="0" smtClean="0">
                <a:solidFill>
                  <a:schemeClr val="tx1"/>
                </a:solidFill>
                <a:latin typeface="Berlin Sans FB Demi" pitchFamily="34" charset="0"/>
              </a:rPr>
              <a:t>a</a:t>
            </a:r>
            <a:r>
              <a:rPr lang="id-ID" sz="2000" i="1" dirty="0" smtClean="0">
                <a:solidFill>
                  <a:schemeClr val="tx1"/>
                </a:solidFill>
                <a:latin typeface="Berlin Sans FB Demi" pitchFamily="34" charset="0"/>
              </a:rPr>
              <a:t>lition</a:t>
            </a:r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 atau </a:t>
            </a:r>
            <a:r>
              <a:rPr lang="id-ID" sz="2000" i="1" dirty="0" smtClean="0">
                <a:solidFill>
                  <a:schemeClr val="tx1"/>
                </a:solidFill>
                <a:latin typeface="Berlin Sans FB Demi" pitchFamily="34" charset="0"/>
              </a:rPr>
              <a:t>Sin</a:t>
            </a:r>
            <a:r>
              <a:rPr lang="en-ID" sz="2000" i="1" dirty="0" smtClean="0">
                <a:solidFill>
                  <a:schemeClr val="tx1"/>
                </a:solidFill>
                <a:latin typeface="Berlin Sans FB Demi" pitchFamily="34" charset="0"/>
              </a:rPr>
              <a:t>t</a:t>
            </a:r>
            <a:r>
              <a:rPr lang="id-ID" sz="2000" i="1" dirty="0" smtClean="0">
                <a:solidFill>
                  <a:schemeClr val="tx1"/>
                </a:solidFill>
                <a:latin typeface="Berlin Sans FB Demi" pitchFamily="34" charset="0"/>
              </a:rPr>
              <a:t>o </a:t>
            </a:r>
            <a:r>
              <a:rPr lang="id-ID" sz="2000" i="1" dirty="0" smtClean="0">
                <a:solidFill>
                  <a:schemeClr val="tx1"/>
                </a:solidFill>
                <a:latin typeface="Berlin Sans FB Demi" pitchFamily="34" charset="0"/>
              </a:rPr>
              <a:t>I </a:t>
            </a:r>
            <a:r>
              <a:rPr lang="id-ID" sz="2000" i="1" dirty="0" smtClean="0">
                <a:solidFill>
                  <a:schemeClr val="tx1"/>
                </a:solidFill>
                <a:latin typeface="Berlin Sans FB Demi" pitchFamily="34" charset="0"/>
              </a:rPr>
              <a:t>qualition</a:t>
            </a:r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 .</a:t>
            </a:r>
            <a:endParaRPr lang="en-US" sz="2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 </a:t>
            </a:r>
            <a:endParaRPr lang="en-US" sz="2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r>
              <a:rPr lang="id-ID" sz="2000" dirty="0" smtClean="0">
                <a:solidFill>
                  <a:schemeClr val="tx1"/>
                </a:solidFill>
                <a:latin typeface="Berlin Sans FB Demi" pitchFamily="34" charset="0"/>
              </a:rPr>
              <a:t> </a:t>
            </a:r>
            <a:endParaRPr lang="en-US" sz="20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/>
            <a:endParaRPr lang="en-US" sz="20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501122" cy="5210196"/>
          </a:xfrm>
        </p:spPr>
        <p:txBody>
          <a:bodyPr>
            <a:noAutofit/>
          </a:bodyPr>
          <a:lstStyle/>
          <a:p>
            <a:pPr algn="r"/>
            <a:r>
              <a:rPr lang="id-ID" sz="2800" dirty="0" smtClean="0">
                <a:solidFill>
                  <a:srgbClr val="FF0000"/>
                </a:solidFill>
                <a:latin typeface="Berlin Sans FB Demi" pitchFamily="34" charset="0"/>
              </a:rPr>
              <a:t> Bagaimana Dunia Islam di Dunia?</a:t>
            </a:r>
            <a:endParaRPr lang="en-US" sz="28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algn="r"/>
            <a:r>
              <a:rPr lang="id-ID" sz="2800" dirty="0" smtClean="0">
                <a:solidFill>
                  <a:schemeClr val="tx1"/>
                </a:solidFill>
                <a:latin typeface="Berlin Sans FB Demi" pitchFamily="34" charset="0"/>
              </a:rPr>
              <a:t>Dunia Islam belum cukup kuat untuk kebangkitan Islam karena :</a:t>
            </a:r>
            <a:endParaRPr lang="en-US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lvl="0" algn="r"/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1. </a:t>
            </a:r>
            <a:r>
              <a:rPr lang="id-ID" sz="2800" dirty="0" smtClean="0">
                <a:solidFill>
                  <a:schemeClr val="tx1"/>
                </a:solidFill>
                <a:latin typeface="Berlin Sans FB Demi" pitchFamily="34" charset="0"/>
              </a:rPr>
              <a:t>Kebodohan, artinya dengan kondisi seperti ini akhirnya tidak memiliki scuririties yang memadai, di Indonesia dari jumlah penduduk yang mencapai 2</a:t>
            </a:r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75</a:t>
            </a:r>
            <a:r>
              <a:rPr lang="id-ID" sz="2800" dirty="0" smtClean="0">
                <a:solidFill>
                  <a:schemeClr val="tx1"/>
                </a:solidFill>
                <a:latin typeface="Berlin Sans FB Demi" pitchFamily="34" charset="0"/>
              </a:rPr>
              <a:t> 000 000 yang mencapai derajat pendidikan doktor </a:t>
            </a:r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39 5</a:t>
            </a:r>
            <a:r>
              <a:rPr lang="id-ID" sz="2800" dirty="0" smtClean="0">
                <a:solidFill>
                  <a:schemeClr val="tx1"/>
                </a:solidFill>
                <a:latin typeface="Berlin Sans FB Demi" pitchFamily="34" charset="0"/>
              </a:rPr>
              <a:t>00 orang</a:t>
            </a:r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ID" sz="2800" dirty="0" err="1" smtClean="0">
                <a:solidFill>
                  <a:schemeClr val="tx1"/>
                </a:solidFill>
                <a:latin typeface="Berlin Sans FB Demi" pitchFamily="34" charset="0"/>
              </a:rPr>
              <a:t>dari</a:t>
            </a:r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 280 000 </a:t>
            </a:r>
            <a:r>
              <a:rPr lang="en-ID" sz="2800" dirty="0" err="1" smtClean="0">
                <a:solidFill>
                  <a:schemeClr val="tx1"/>
                </a:solidFill>
                <a:latin typeface="Berlin Sans FB Demi" pitchFamily="34" charset="0"/>
              </a:rPr>
              <a:t>dosen</a:t>
            </a:r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/ Nov. 2019</a:t>
            </a:r>
            <a:r>
              <a:rPr lang="id-ID" sz="2800" dirty="0" smtClean="0">
                <a:solidFill>
                  <a:schemeClr val="tx1"/>
                </a:solidFill>
                <a:latin typeface="Berlin Sans FB Demi" pitchFamily="34" charset="0"/>
              </a:rPr>
              <a:t>, berbeda dengan Israel dengan penduduk 2 000 000 yang mencapai derajat pendidikan doktor 20 000 orang.</a:t>
            </a:r>
            <a:endParaRPr lang="en-US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lvl="0" algn="r"/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2. </a:t>
            </a:r>
            <a:r>
              <a:rPr lang="id-ID" sz="2800" dirty="0" smtClean="0">
                <a:solidFill>
                  <a:schemeClr val="tx1"/>
                </a:solidFill>
                <a:latin typeface="Berlin Sans FB Demi" pitchFamily="34" charset="0"/>
              </a:rPr>
              <a:t>Susah bersatu, belum ada tokoh atau pemimpin yang mampu menyatukan umat.</a:t>
            </a:r>
            <a:endParaRPr lang="en-US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lvl="0" algn="r"/>
            <a:r>
              <a:rPr lang="en-ID" sz="2800" dirty="0" smtClean="0">
                <a:solidFill>
                  <a:schemeClr val="tx1"/>
                </a:solidFill>
                <a:latin typeface="Berlin Sans FB Demi" pitchFamily="34" charset="0"/>
              </a:rPr>
              <a:t>3. </a:t>
            </a:r>
            <a:r>
              <a:rPr lang="id-ID" sz="2800" dirty="0" smtClean="0">
                <a:solidFill>
                  <a:schemeClr val="tx1"/>
                </a:solidFill>
                <a:latin typeface="Berlin Sans FB Demi" pitchFamily="34" charset="0"/>
              </a:rPr>
              <a:t>Kemiskinan.</a:t>
            </a:r>
            <a:endParaRPr lang="en-US" sz="2800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lvl="0" algn="r"/>
            <a:r>
              <a:rPr lang="id-ID" sz="2800" dirty="0" smtClean="0">
                <a:solidFill>
                  <a:schemeClr val="tx1"/>
                </a:solidFill>
                <a:latin typeface="Berlin Sans FB Demi" pitchFamily="34" charset="0"/>
              </a:rPr>
              <a:t>Ketakutan. Strategi apa yang harus dilakukan?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en-ID" sz="3600" dirty="0" err="1" smtClean="0">
                <a:solidFill>
                  <a:srgbClr val="FF0000"/>
                </a:solidFill>
                <a:latin typeface="Berlin Sans FB Demi" pitchFamily="34" charset="0"/>
              </a:rPr>
              <a:t>Politik</a:t>
            </a:r>
            <a:r>
              <a:rPr lang="en-ID" sz="36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ID" sz="3600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ID" sz="36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ID" sz="3600" dirty="0" err="1" smtClean="0">
                <a:solidFill>
                  <a:srgbClr val="FF0000"/>
                </a:solidFill>
                <a:latin typeface="Berlin Sans FB Demi" pitchFamily="34" charset="0"/>
              </a:rPr>
              <a:t>Peraturan</a:t>
            </a:r>
            <a:r>
              <a:rPr lang="en-ID" sz="36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ID" sz="3600" dirty="0" err="1" smtClean="0">
                <a:solidFill>
                  <a:srgbClr val="FF0000"/>
                </a:solidFill>
                <a:latin typeface="Berlin Sans FB Demi" pitchFamily="34" charset="0"/>
              </a:rPr>
              <a:t>Perundang-undangan</a:t>
            </a:r>
            <a:r>
              <a:rPr lang="en-ID" sz="3600" dirty="0" smtClean="0">
                <a:solidFill>
                  <a:srgbClr val="FF0000"/>
                </a:solidFill>
                <a:latin typeface="Berlin Sans FB Demi" pitchFamily="34" charset="0"/>
              </a:rPr>
              <a:t>– </a:t>
            </a:r>
            <a:r>
              <a:rPr lang="en-ID" sz="3600" dirty="0" err="1" smtClean="0">
                <a:solidFill>
                  <a:srgbClr val="FF0000"/>
                </a:solidFill>
                <a:latin typeface="Berlin Sans FB Demi" pitchFamily="34" charset="0"/>
              </a:rPr>
              <a:t>Pendidikan</a:t>
            </a:r>
            <a:r>
              <a:rPr lang="en-ID" sz="3600" dirty="0" smtClean="0">
                <a:solidFill>
                  <a:srgbClr val="FF0000"/>
                </a:solidFill>
                <a:latin typeface="Berlin Sans FB Demi" pitchFamily="34" charset="0"/>
              </a:rPr>
              <a:t>--</a:t>
            </a:r>
            <a:endParaRPr lang="en-US" sz="36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928670"/>
            <a:ext cx="8786874" cy="4710130"/>
          </a:xfrm>
        </p:spPr>
        <p:txBody>
          <a:bodyPr>
            <a:normAutofit fontScale="85000" lnSpcReduction="20000"/>
          </a:bodyPr>
          <a:lstStyle/>
          <a:p>
            <a:pPr algn="r">
              <a:defRPr/>
            </a:pPr>
            <a:endParaRPr lang="en-US" dirty="0" smtClean="0">
              <a:latin typeface="Berlin Sans FB Demi" pitchFamily="34" charset="0"/>
            </a:endParaRPr>
          </a:p>
          <a:p>
            <a:pPr algn="r">
              <a:defRPr/>
            </a:pP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rangka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pembuatan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aturan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baru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pengagantian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regulasi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pendidikan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perlu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diperhatikan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adanya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kaedah-kaedah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penuntun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nasional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:</a:t>
            </a:r>
          </a:p>
          <a:p>
            <a:pPr algn="r">
              <a:defRPr/>
            </a:pPr>
            <a:r>
              <a:rPr lang="en-US" i="1" dirty="0" err="1" smtClean="0">
                <a:solidFill>
                  <a:schemeClr val="tx1"/>
                </a:solidFill>
                <a:latin typeface="Berlin Sans FB Demi" pitchFamily="34" charset="0"/>
              </a:rPr>
              <a:t>Pertama</a:t>
            </a:r>
            <a:r>
              <a:rPr lang="en-US" i="1" dirty="0" smtClean="0">
                <a:solidFill>
                  <a:schemeClr val="tx1"/>
                </a:solidFill>
                <a:latin typeface="Berlin Sans FB Demi" pitchFamily="34" charset="0"/>
              </a:rPr>
              <a:t> 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harus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menjamin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integrasi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Berlin Sans FB Demi" pitchFamily="34" charset="0"/>
              </a:rPr>
              <a:t>baik secara teritori maupun ideologi. </a:t>
            </a:r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>
              <a:defRPr/>
            </a:pPr>
            <a:r>
              <a:rPr lang="en-US" i="1" dirty="0" err="1" smtClean="0">
                <a:solidFill>
                  <a:schemeClr val="tx1"/>
                </a:solidFill>
                <a:latin typeface="Berlin Sans FB Demi" pitchFamily="34" charset="0"/>
              </a:rPr>
              <a:t>Kedua</a:t>
            </a:r>
            <a:r>
              <a:rPr lang="en-US" i="1" dirty="0" smtClean="0">
                <a:solidFill>
                  <a:schemeClr val="tx1"/>
                </a:solidFill>
                <a:latin typeface="Berlin Sans FB Demi" pitchFamily="34" charset="0"/>
              </a:rPr>
              <a:t>, 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diciptakan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demokratis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nomokratis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hikmah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kebijaksanaan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.</a:t>
            </a:r>
            <a:r>
              <a:rPr lang="en-US" i="1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</a:p>
          <a:p>
            <a:pPr algn="r">
              <a:defRPr/>
            </a:pPr>
            <a:r>
              <a:rPr lang="en-US" i="1" dirty="0" err="1" smtClean="0">
                <a:solidFill>
                  <a:schemeClr val="tx1"/>
                </a:solidFill>
                <a:latin typeface="Berlin Sans FB Demi" pitchFamily="34" charset="0"/>
              </a:rPr>
              <a:t>Ketiga</a:t>
            </a:r>
            <a:r>
              <a:rPr lang="en-US" i="1" dirty="0" smtClean="0">
                <a:solidFill>
                  <a:schemeClr val="tx1"/>
                </a:solidFill>
                <a:latin typeface="Berlin Sans FB Demi" pitchFamily="34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 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mendorong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terciptanya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. </a:t>
            </a:r>
          </a:p>
          <a:p>
            <a:pPr algn="r">
              <a:defRPr/>
            </a:pPr>
            <a:r>
              <a:rPr lang="en-US" i="1" dirty="0" err="1" smtClean="0">
                <a:solidFill>
                  <a:schemeClr val="tx1"/>
                </a:solidFill>
                <a:latin typeface="Berlin Sans FB Demi" pitchFamily="34" charset="0"/>
              </a:rPr>
              <a:t>Keempat</a:t>
            </a:r>
            <a:r>
              <a:rPr lang="en-US" i="1" dirty="0" smtClean="0">
                <a:solidFill>
                  <a:schemeClr val="tx1"/>
                </a:solidFill>
                <a:latin typeface="Berlin Sans FB Demi" pitchFamily="34" charset="0"/>
              </a:rPr>
              <a:t>, 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boleh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mengikat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komunitas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ikatan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primordialnya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beragam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didasarkan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ajaran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agama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</a:rPr>
              <a:t>tertentu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</a:rPr>
              <a:t> .</a:t>
            </a:r>
          </a:p>
          <a:p>
            <a:pPr algn="r">
              <a:defRPr/>
            </a:pPr>
            <a:endParaRPr lang="en-US" dirty="0" smtClean="0">
              <a:solidFill>
                <a:schemeClr val="tx1"/>
              </a:solidFill>
              <a:latin typeface="Berlin Sans FB Demi" pitchFamily="34" charset="0"/>
            </a:endParaRPr>
          </a:p>
          <a:p>
            <a:pPr algn="r">
              <a:defRPr/>
            </a:pPr>
            <a:endParaRPr lang="en-US" dirty="0" smtClean="0">
              <a:latin typeface="Berlin Sans FB Dem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5424510"/>
          </a:xfrm>
        </p:spPr>
        <p:txBody>
          <a:bodyPr>
            <a:normAutofit fontScale="85000" lnSpcReduction="10000"/>
          </a:bodyPr>
          <a:lstStyle/>
          <a:p>
            <a:r>
              <a:rPr lang="id-ID" altLang="en-US" b="1" dirty="0" smtClean="0">
                <a:solidFill>
                  <a:srgbClr val="FF0000"/>
                </a:solidFill>
                <a:latin typeface="Berlin Sans FB Demi" pitchFamily="34" charset="0"/>
                <a:cs typeface="Times New Roman" panose="02020603050405020304" pitchFamily="18" charset="0"/>
              </a:rPr>
              <a:t>Hubungan Politik dengan </a:t>
            </a:r>
            <a:r>
              <a:rPr lang="en-ID" altLang="en-US" b="1" dirty="0" err="1" smtClean="0">
                <a:solidFill>
                  <a:srgbClr val="FF0000"/>
                </a:solidFill>
                <a:latin typeface="Berlin Sans FB Demi" pitchFamily="34" charset="0"/>
                <a:cs typeface="Times New Roman" panose="02020603050405020304" pitchFamily="18" charset="0"/>
              </a:rPr>
              <a:t>Pendidikan</a:t>
            </a:r>
            <a:endParaRPr lang="id-ID" altLang="en-US" dirty="0" smtClean="0">
              <a:solidFill>
                <a:srgbClr val="FF0000"/>
              </a:solidFill>
              <a:latin typeface="Berlin Sans FB Demi" pitchFamily="34" charset="0"/>
              <a:cs typeface="Times New Roman" panose="02020603050405020304" pitchFamily="18" charset="0"/>
            </a:endParaRPr>
          </a:p>
          <a:p>
            <a:pPr algn="r"/>
            <a:r>
              <a:rPr lang="en-US" altLang="en-US" b="1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	</a:t>
            </a:r>
            <a:r>
              <a:rPr lang="id-ID" altLang="en-US" b="1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</a:t>
            </a:r>
            <a:r>
              <a:rPr lang="id-ID" alt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olitik dan </a:t>
            </a:r>
            <a:r>
              <a:rPr lang="en-ID" alt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pendidikan</a:t>
            </a:r>
            <a:r>
              <a:rPr lang="id-ID" alt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merupakan pasangan. Politik yang membentuk </a:t>
            </a:r>
            <a:r>
              <a:rPr lang="en-ID" alt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aturan</a:t>
            </a:r>
            <a:r>
              <a:rPr lang="en-ID" alt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ID" alt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pendidikan</a:t>
            </a:r>
            <a:r>
              <a:rPr lang="en-ID" alt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id-ID" alt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yang memberikan wujud pada politik. Hubungan antara politik dengan </a:t>
            </a:r>
            <a:r>
              <a:rPr lang="en-ID" alt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regulasi</a:t>
            </a:r>
            <a:r>
              <a:rPr lang="id-ID" alt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memang berjalan dalam dua arah sehingga kedua aspek kehidupan ini saling mempengaruhi</a:t>
            </a:r>
            <a:r>
              <a:rPr lang="en-ID" alt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  <a:cs typeface="Times New Roman" pitchFamily="18" charset="0"/>
              </a:rPr>
              <a:t>Tujuan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  <a:cs typeface="Times New Roman" pitchFamily="18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  <a:cs typeface="Times New Roman" pitchFamily="18" charset="0"/>
              </a:rPr>
              <a:t>Pensdidikan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  <a:cs typeface="Times New Roman" pitchFamily="18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  <a:cs typeface="Times New Roman" pitchFamily="18" charset="0"/>
              </a:rPr>
              <a:t>sejalan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  <a:cs typeface="Times New Roman" pitchFamily="18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Berlin Sans FB Demi" pitchFamily="34" charset="0"/>
                <a:cs typeface="Times New Roman" pitchFamily="18" charset="0"/>
              </a:rPr>
              <a:t>dengan</a:t>
            </a:r>
            <a:r>
              <a:rPr lang="en-ID" dirty="0" smtClean="0">
                <a:solidFill>
                  <a:schemeClr val="tx1"/>
                </a:solidFill>
                <a:latin typeface="Berlin Sans FB Demi" pitchFamily="34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Berlin Sans FB Demi" pitchFamily="34" charset="0"/>
                <a:cs typeface="Times New Roman" pitchFamily="18" charset="0"/>
              </a:rPr>
              <a:t>Tujuan Negara adalah:</a:t>
            </a:r>
            <a:br>
              <a:rPr lang="id-ID" dirty="0" smtClean="0">
                <a:solidFill>
                  <a:schemeClr val="tx1"/>
                </a:solidFill>
                <a:latin typeface="Berlin Sans FB Demi" pitchFamily="34" charset="0"/>
                <a:cs typeface="Times New Roman" pitchFamily="18" charset="0"/>
              </a:rPr>
            </a:br>
            <a:r>
              <a:rPr lang="id-ID" dirty="0" smtClean="0">
                <a:solidFill>
                  <a:schemeClr val="tx1"/>
                </a:solidFill>
                <a:latin typeface="Berlin Sans FB Demi" pitchFamily="34" charset="0"/>
                <a:cs typeface="Times New Roman" pitchFamily="18" charset="0"/>
              </a:rPr>
              <a:t>1. Integrasi,  2. </a:t>
            </a:r>
            <a:r>
              <a:rPr lang="id-ID" dirty="0" smtClean="0">
                <a:solidFill>
                  <a:srgbClr val="FF0000"/>
                </a:solidFill>
                <a:latin typeface="Berlin Sans FB Demi" pitchFamily="34" charset="0"/>
                <a:cs typeface="Times New Roman" pitchFamily="18" charset="0"/>
              </a:rPr>
              <a:t>Mencerdaskan kehidupan bangsa</a:t>
            </a:r>
            <a:r>
              <a:rPr lang="id-ID" dirty="0" smtClean="0">
                <a:solidFill>
                  <a:schemeClr val="tx1"/>
                </a:solidFill>
                <a:latin typeface="Berlin Sans FB Demi" pitchFamily="34" charset="0"/>
                <a:cs typeface="Times New Roman" pitchFamily="18" charset="0"/>
              </a:rPr>
              <a:t>, </a:t>
            </a:r>
            <a:endParaRPr lang="en-ID" dirty="0" smtClean="0">
              <a:solidFill>
                <a:schemeClr val="tx1"/>
              </a:solidFill>
              <a:latin typeface="Berlin Sans FB Demi" pitchFamily="34" charset="0"/>
              <a:cs typeface="Times New Roman" pitchFamily="18" charset="0"/>
            </a:endParaRPr>
          </a:p>
          <a:p>
            <a:pPr algn="r"/>
            <a:r>
              <a:rPr lang="id-ID" dirty="0" smtClean="0">
                <a:solidFill>
                  <a:schemeClr val="tx1"/>
                </a:solidFill>
                <a:latin typeface="Berlin Sans FB Demi" pitchFamily="34" charset="0"/>
                <a:cs typeface="Times New Roman" pitchFamily="18" charset="0"/>
              </a:rPr>
              <a:t>3. Memajukan kesesejahteraan Manusia, 4. Ketertiban dunia.Untuk mencapai ini perlu politik hukum (Legal Policy) yang berangkat dari cita-cita negara</a:t>
            </a:r>
            <a:endParaRPr lang="id-ID" altLang="en-US" dirty="0" smtClean="0">
              <a:solidFill>
                <a:schemeClr val="tx1"/>
              </a:solidFill>
              <a:latin typeface="Berlin Sans FB Demi" pitchFamily="34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14290"/>
            <a:ext cx="764386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sz="3200" dirty="0" smtClean="0">
                <a:latin typeface="Berlin Sans FB Demi" pitchFamily="34" charset="0"/>
                <a:cs typeface="Times New Roman" pitchFamily="18" charset="0"/>
              </a:rPr>
              <a:t>Politik tertentu melahirkan hukum tertentu, Politik produk hukum, hukum yang menentukan politik. Dengan kata lain hukum determinan terhadap politik----Politik harus dilakukan sesuai dengan aturan hukum;  atau politik determinan terhadap hukum ----Politik berperan atas hukum; atau politik dan hukum interdinterminan (saling mempengaruhi)-----“Politik tanpa hukum zalim (anarkhi), hukum tanpa politik lumpuh (kejam).”---Muchtar</a:t>
            </a:r>
            <a:r>
              <a:rPr lang="en-US" sz="3200" dirty="0" smtClean="0">
                <a:latin typeface="Berlin Sans FB Demi" pitchFamily="34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Berlin Sans FB Demi" pitchFamily="34" charset="0"/>
                <a:cs typeface="Times New Roman" pitchFamily="18" charset="0"/>
              </a:rPr>
              <a:t>Kusumaatmaja---</a:t>
            </a:r>
            <a:endParaRPr lang="en-US" sz="3200" dirty="0" smtClean="0">
              <a:latin typeface="Berlin Sans FB Demi" pitchFamily="34" charset="0"/>
            </a:endParaRPr>
          </a:p>
          <a:p>
            <a:pPr algn="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0"/>
            <a:ext cx="8243918" cy="1000107"/>
          </a:xfrm>
        </p:spPr>
        <p:txBody>
          <a:bodyPr>
            <a:normAutofit fontScale="90000"/>
          </a:bodyPr>
          <a:lstStyle/>
          <a:p>
            <a:pPr algn="r"/>
            <a:r>
              <a:rPr lang="en-ID" sz="3200" dirty="0" err="1" smtClean="0">
                <a:solidFill>
                  <a:srgbClr val="FF0000"/>
                </a:solidFill>
                <a:latin typeface="Berlin Sans FB Demi" pitchFamily="34" charset="0"/>
              </a:rPr>
              <a:t>Bagaimana</a:t>
            </a:r>
            <a:r>
              <a:rPr lang="en-ID" sz="3200" dirty="0" smtClean="0">
                <a:solidFill>
                  <a:srgbClr val="FF0000"/>
                </a:solidFill>
                <a:latin typeface="Berlin Sans FB Demi" pitchFamily="34" charset="0"/>
              </a:rPr>
              <a:t>  </a:t>
            </a:r>
            <a:r>
              <a:rPr lang="en-ID" sz="3200" dirty="0" err="1" smtClean="0">
                <a:solidFill>
                  <a:srgbClr val="FF0000"/>
                </a:solidFill>
                <a:latin typeface="Berlin Sans FB Demi" pitchFamily="34" charset="0"/>
              </a:rPr>
              <a:t>Peraturan</a:t>
            </a:r>
            <a:r>
              <a:rPr lang="en-ID" sz="32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ID" sz="3200" dirty="0" err="1" smtClean="0">
                <a:solidFill>
                  <a:srgbClr val="FF0000"/>
                </a:solidFill>
                <a:latin typeface="Berlin Sans FB Demi" pitchFamily="34" charset="0"/>
              </a:rPr>
              <a:t>Pdrundang-undangan</a:t>
            </a:r>
            <a:r>
              <a:rPr lang="en-ID" sz="32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ID" sz="3200" dirty="0" err="1" smtClean="0">
                <a:solidFill>
                  <a:srgbClr val="FF0000"/>
                </a:solidFill>
                <a:latin typeface="Berlin Sans FB Demi" pitchFamily="34" charset="0"/>
              </a:rPr>
              <a:t>Pendidikan</a:t>
            </a:r>
            <a:r>
              <a:rPr lang="en-ID" sz="32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ID" sz="3200" dirty="0" err="1" smtClean="0">
                <a:solidFill>
                  <a:srgbClr val="FF0000"/>
                </a:solidFill>
                <a:latin typeface="Berlin Sans FB Demi" pitchFamily="34" charset="0"/>
              </a:rPr>
              <a:t>di</a:t>
            </a:r>
            <a:r>
              <a:rPr lang="en-ID" sz="3200" dirty="0" smtClean="0">
                <a:solidFill>
                  <a:srgbClr val="FF0000"/>
                </a:solidFill>
                <a:latin typeface="Berlin Sans FB Demi" pitchFamily="34" charset="0"/>
              </a:rPr>
              <a:t> Indonesia?</a:t>
            </a:r>
            <a:endParaRPr lang="en-US" sz="32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000108"/>
            <a:ext cx="8643998" cy="5572164"/>
          </a:xfrm>
        </p:spPr>
        <p:txBody>
          <a:bodyPr>
            <a:normAutofit fontScale="85000" lnSpcReduction="20000"/>
          </a:bodyPr>
          <a:lstStyle/>
          <a:p>
            <a:pPr marL="342900" indent="-342900" algn="r">
              <a:buAutoNum type="arabicPeriod"/>
            </a:pPr>
            <a:r>
              <a:rPr lang="en-US" i="1" dirty="0" err="1" smtClean="0">
                <a:solidFill>
                  <a:srgbClr val="00B050"/>
                </a:solidFill>
                <a:latin typeface="Berlin Sans FB Demi" pitchFamily="34" charset="0"/>
                <a:cs typeface="Times New Roman" panose="02020603050405020304" pitchFamily="18" charset="0"/>
              </a:rPr>
              <a:t>Responsif</a:t>
            </a:r>
            <a:r>
              <a:rPr lang="en-US" i="1" dirty="0" smtClean="0">
                <a:solidFill>
                  <a:srgbClr val="00B050"/>
                </a:solidFill>
                <a:latin typeface="Berlin Sans FB Demi" pitchFamily="34" charset="0"/>
                <a:cs typeface="Times New Roman" panose="02020603050405020304" pitchFamily="18" charset="0"/>
              </a:rPr>
              <a:t>/</a:t>
            </a:r>
            <a:r>
              <a:rPr lang="en-US" i="1" dirty="0" err="1" smtClean="0">
                <a:solidFill>
                  <a:srgbClr val="00B050"/>
                </a:solidFill>
                <a:latin typeface="Berlin Sans FB Demi" pitchFamily="34" charset="0"/>
                <a:cs typeface="Times New Roman" panose="02020603050405020304" pitchFamily="18" charset="0"/>
              </a:rPr>
              <a:t>Populistik</a:t>
            </a:r>
            <a:r>
              <a:rPr lang="en-US" b="1" i="1" dirty="0" smtClean="0">
                <a:solidFill>
                  <a:srgbClr val="00B050"/>
                </a:solidFill>
                <a:latin typeface="Berlin Sans FB Demi" pitchFamily="34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r">
              <a:buFont typeface="+mj-lt"/>
              <a:buAutoNum type="alphaLcPeriod"/>
            </a:pP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Mencerminkan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rasa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memenuhi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harapan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r">
              <a:buFont typeface="+mj-lt"/>
              <a:buAutoNum type="alphaLcPeriod"/>
            </a:pP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Proses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pembuatan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mengikutsertakan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sebanyak-banyaknya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) yang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diwakili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melalui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individu-individu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kelompok-kelompok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r">
              <a:buFont typeface="+mj-lt"/>
              <a:buAutoNum type="alphaLcPeriod"/>
            </a:pP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Aspiratif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memuat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materi-materi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umumnya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sesuai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keinginan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kehendak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r">
              <a:buFont typeface="+mj-lt"/>
              <a:buAutoNum type="alphaLcPeriod"/>
            </a:pP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Limitative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artinya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peluang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menafsirkan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materi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sangat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dibatasi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karena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kedetailan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isi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tujuannya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peraturan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pelaksana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hanya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teknis</a:t>
            </a:r>
            <a:r>
              <a:rPr lang="en-US" dirty="0" smtClean="0">
                <a:solidFill>
                  <a:schemeClr val="tx1"/>
                </a:solidFill>
                <a:latin typeface="Berlin Sans FB Demi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1267</Words>
  <Application>Microsoft Office PowerPoint</Application>
  <PresentationFormat>On-screen Show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What is Politics</vt:lpstr>
      <vt:lpstr>Apakah Politik Pendidikan itu?</vt:lpstr>
      <vt:lpstr>Kondisi Dunia Islam</vt:lpstr>
      <vt:lpstr>Slide 4</vt:lpstr>
      <vt:lpstr>Slide 5</vt:lpstr>
      <vt:lpstr>Politik dan Peraturan Perundang-undangan– Pendidikan--</vt:lpstr>
      <vt:lpstr>Slide 7</vt:lpstr>
      <vt:lpstr>Slide 8</vt:lpstr>
      <vt:lpstr>Bagaimana  Peraturan Pdrundang-undangan Pendidikan di Indonesia?</vt:lpstr>
      <vt:lpstr>Slide 10</vt:lpstr>
      <vt:lpstr>Slide 11</vt:lpstr>
      <vt:lpstr> Relasi Pendidikan Agama dan  Imu Pnetahuan Umum</vt:lpstr>
      <vt:lpstr>Bagaimana untuk menjawabnya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Politics</dc:title>
  <dc:creator>Windows User</dc:creator>
  <cp:lastModifiedBy>Windows User</cp:lastModifiedBy>
  <cp:revision>8</cp:revision>
  <dcterms:created xsi:type="dcterms:W3CDTF">2020-06-26T15:51:32Z</dcterms:created>
  <dcterms:modified xsi:type="dcterms:W3CDTF">2020-06-27T03:23:36Z</dcterms:modified>
</cp:coreProperties>
</file>