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307" r:id="rId3"/>
    <p:sldId id="266" r:id="rId4"/>
    <p:sldId id="336" r:id="rId5"/>
    <p:sldId id="338" r:id="rId6"/>
    <p:sldId id="337" r:id="rId7"/>
    <p:sldId id="339" r:id="rId8"/>
    <p:sldId id="341" r:id="rId9"/>
    <p:sldId id="340" r:id="rId10"/>
    <p:sldId id="342" r:id="rId11"/>
    <p:sldId id="343" r:id="rId12"/>
    <p:sldId id="344" r:id="rId13"/>
    <p:sldId id="280" r:id="rId14"/>
    <p:sldId id="33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3C613C"/>
    <a:srgbClr val="A6A6A6"/>
    <a:srgbClr val="AD3336"/>
    <a:srgbClr val="FFC92A"/>
    <a:srgbClr val="F7F8F9"/>
    <a:srgbClr val="25543E"/>
    <a:srgbClr val="A93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0" autoAdjust="0"/>
    <p:restoredTop sz="96208"/>
  </p:normalViewPr>
  <p:slideViewPr>
    <p:cSldViewPr snapToGrid="0" snapToObjects="1">
      <p:cViewPr varScale="1">
        <p:scale>
          <a:sx n="63" d="100"/>
          <a:sy n="63" d="100"/>
        </p:scale>
        <p:origin x="60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065A6-ABE9-6249-BB5C-4DCA110E0CE1}"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A52F7-5B38-F342-898C-1DA08E1C3494}" type="slidenum">
              <a:rPr lang="en-US" smtClean="0"/>
              <a:t>‹#›</a:t>
            </a:fld>
            <a:endParaRPr lang="en-US"/>
          </a:p>
        </p:txBody>
      </p:sp>
    </p:spTree>
    <p:extLst>
      <p:ext uri="{BB962C8B-B14F-4D97-AF65-F5344CB8AC3E}">
        <p14:creationId xmlns:p14="http://schemas.microsoft.com/office/powerpoint/2010/main" val="98277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1CEA52F7-5B38-F342-898C-1DA08E1C3494}" type="slidenum">
              <a:rPr lang="en-US" smtClean="0"/>
              <a:t>1</a:t>
            </a:fld>
            <a:endParaRPr lang="en-US"/>
          </a:p>
        </p:txBody>
      </p:sp>
    </p:spTree>
    <p:extLst>
      <p:ext uri="{BB962C8B-B14F-4D97-AF65-F5344CB8AC3E}">
        <p14:creationId xmlns:p14="http://schemas.microsoft.com/office/powerpoint/2010/main" val="86389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Bisa di klik di gambar langsung menyambung ke pencarian google chrome jika memiliki oneksi internet</a:t>
            </a:r>
          </a:p>
        </p:txBody>
      </p:sp>
      <p:sp>
        <p:nvSpPr>
          <p:cNvPr id="4" name="Slide Number Placeholder 3"/>
          <p:cNvSpPr>
            <a:spLocks noGrp="1"/>
          </p:cNvSpPr>
          <p:nvPr>
            <p:ph type="sldNum" sz="quarter" idx="5"/>
          </p:nvPr>
        </p:nvSpPr>
        <p:spPr/>
        <p:txBody>
          <a:bodyPr/>
          <a:lstStyle/>
          <a:p>
            <a:fld id="{1CEA52F7-5B38-F342-898C-1DA08E1C3494}" type="slidenum">
              <a:rPr lang="en-US" smtClean="0"/>
              <a:t>4</a:t>
            </a:fld>
            <a:endParaRPr lang="en-US"/>
          </a:p>
        </p:txBody>
      </p:sp>
    </p:spTree>
    <p:extLst>
      <p:ext uri="{BB962C8B-B14F-4D97-AF65-F5344CB8AC3E}">
        <p14:creationId xmlns:p14="http://schemas.microsoft.com/office/powerpoint/2010/main" val="269786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Bisa di klik di gambar langsung menyambung ke pencarian google chrome jika memiliki oneksi internet</a:t>
            </a:r>
          </a:p>
        </p:txBody>
      </p:sp>
      <p:sp>
        <p:nvSpPr>
          <p:cNvPr id="4" name="Slide Number Placeholder 3"/>
          <p:cNvSpPr>
            <a:spLocks noGrp="1"/>
          </p:cNvSpPr>
          <p:nvPr>
            <p:ph type="sldNum" sz="quarter" idx="5"/>
          </p:nvPr>
        </p:nvSpPr>
        <p:spPr/>
        <p:txBody>
          <a:bodyPr/>
          <a:lstStyle/>
          <a:p>
            <a:fld id="{1CEA52F7-5B38-F342-898C-1DA08E1C3494}" type="slidenum">
              <a:rPr lang="en-US" smtClean="0"/>
              <a:t>6</a:t>
            </a:fld>
            <a:endParaRPr lang="en-US"/>
          </a:p>
        </p:txBody>
      </p:sp>
    </p:spTree>
    <p:extLst>
      <p:ext uri="{BB962C8B-B14F-4D97-AF65-F5344CB8AC3E}">
        <p14:creationId xmlns:p14="http://schemas.microsoft.com/office/powerpoint/2010/main" val="40428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Bisa di klik di gambar langsung menyambung ke pencarian google chrome jika memiliki oneksi internet</a:t>
            </a:r>
          </a:p>
        </p:txBody>
      </p:sp>
      <p:sp>
        <p:nvSpPr>
          <p:cNvPr id="4" name="Slide Number Placeholder 3"/>
          <p:cNvSpPr>
            <a:spLocks noGrp="1"/>
          </p:cNvSpPr>
          <p:nvPr>
            <p:ph type="sldNum" sz="quarter" idx="5"/>
          </p:nvPr>
        </p:nvSpPr>
        <p:spPr/>
        <p:txBody>
          <a:bodyPr/>
          <a:lstStyle/>
          <a:p>
            <a:fld id="{1CEA52F7-5B38-F342-898C-1DA08E1C3494}" type="slidenum">
              <a:rPr lang="en-US" smtClean="0"/>
              <a:t>8</a:t>
            </a:fld>
            <a:endParaRPr lang="en-US"/>
          </a:p>
        </p:txBody>
      </p:sp>
    </p:spTree>
    <p:extLst>
      <p:ext uri="{BB962C8B-B14F-4D97-AF65-F5344CB8AC3E}">
        <p14:creationId xmlns:p14="http://schemas.microsoft.com/office/powerpoint/2010/main" val="3987588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Bisa di klik di gambar langsung menyambung ke pencarian google chrome jika memiliki oneksi internet</a:t>
            </a:r>
          </a:p>
        </p:txBody>
      </p:sp>
      <p:sp>
        <p:nvSpPr>
          <p:cNvPr id="4" name="Slide Number Placeholder 3"/>
          <p:cNvSpPr>
            <a:spLocks noGrp="1"/>
          </p:cNvSpPr>
          <p:nvPr>
            <p:ph type="sldNum" sz="quarter" idx="5"/>
          </p:nvPr>
        </p:nvSpPr>
        <p:spPr/>
        <p:txBody>
          <a:bodyPr/>
          <a:lstStyle/>
          <a:p>
            <a:fld id="{1CEA52F7-5B38-F342-898C-1DA08E1C3494}" type="slidenum">
              <a:rPr lang="en-US" smtClean="0"/>
              <a:t>10</a:t>
            </a:fld>
            <a:endParaRPr lang="en-US"/>
          </a:p>
        </p:txBody>
      </p:sp>
    </p:spTree>
    <p:extLst>
      <p:ext uri="{BB962C8B-B14F-4D97-AF65-F5344CB8AC3E}">
        <p14:creationId xmlns:p14="http://schemas.microsoft.com/office/powerpoint/2010/main" val="27724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Bisa di klik di gambar langsung menyambung ke pencarian google chrome jika memiliki oneksi internet</a:t>
            </a:r>
          </a:p>
        </p:txBody>
      </p:sp>
      <p:sp>
        <p:nvSpPr>
          <p:cNvPr id="4" name="Slide Number Placeholder 3"/>
          <p:cNvSpPr>
            <a:spLocks noGrp="1"/>
          </p:cNvSpPr>
          <p:nvPr>
            <p:ph type="sldNum" sz="quarter" idx="5"/>
          </p:nvPr>
        </p:nvSpPr>
        <p:spPr/>
        <p:txBody>
          <a:bodyPr/>
          <a:lstStyle/>
          <a:p>
            <a:fld id="{1CEA52F7-5B38-F342-898C-1DA08E1C3494}" type="slidenum">
              <a:rPr lang="en-US" smtClean="0"/>
              <a:t>11</a:t>
            </a:fld>
            <a:endParaRPr lang="en-US"/>
          </a:p>
        </p:txBody>
      </p:sp>
    </p:spTree>
    <p:extLst>
      <p:ext uri="{BB962C8B-B14F-4D97-AF65-F5344CB8AC3E}">
        <p14:creationId xmlns:p14="http://schemas.microsoft.com/office/powerpoint/2010/main" val="1165574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Bisa di klik di gambar langsung menyambung ke pencarian google chrome jika memiliki oneksi internet</a:t>
            </a:r>
          </a:p>
        </p:txBody>
      </p:sp>
      <p:sp>
        <p:nvSpPr>
          <p:cNvPr id="4" name="Slide Number Placeholder 3"/>
          <p:cNvSpPr>
            <a:spLocks noGrp="1"/>
          </p:cNvSpPr>
          <p:nvPr>
            <p:ph type="sldNum" sz="quarter" idx="5"/>
          </p:nvPr>
        </p:nvSpPr>
        <p:spPr/>
        <p:txBody>
          <a:bodyPr/>
          <a:lstStyle/>
          <a:p>
            <a:fld id="{1CEA52F7-5B38-F342-898C-1DA08E1C3494}" type="slidenum">
              <a:rPr lang="en-US" smtClean="0"/>
              <a:t>12</a:t>
            </a:fld>
            <a:endParaRPr lang="en-US"/>
          </a:p>
        </p:txBody>
      </p:sp>
    </p:spTree>
    <p:extLst>
      <p:ext uri="{BB962C8B-B14F-4D97-AF65-F5344CB8AC3E}">
        <p14:creationId xmlns:p14="http://schemas.microsoft.com/office/powerpoint/2010/main" val="3628926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57B0-60FF-B44C-8738-FBF66FDA60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DD9210-7F8A-B446-95EA-61DCA87DDA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7529D0-FC90-C54D-B88D-3232D0B87027}"/>
              </a:ext>
            </a:extLst>
          </p:cNvPr>
          <p:cNvSpPr>
            <a:spLocks noGrp="1"/>
          </p:cNvSpPr>
          <p:nvPr>
            <p:ph type="dt" sz="half" idx="10"/>
          </p:nvPr>
        </p:nvSpPr>
        <p:spPr/>
        <p:txBody>
          <a:bodyPr/>
          <a:lstStyle/>
          <a:p>
            <a:fld id="{B6F0070F-9086-4B44-AA52-3AFB3C997AB2}" type="datetimeFigureOut">
              <a:rPr lang="en-US" smtClean="0"/>
              <a:t>12/3/2020</a:t>
            </a:fld>
            <a:endParaRPr lang="en-US"/>
          </a:p>
        </p:txBody>
      </p:sp>
      <p:sp>
        <p:nvSpPr>
          <p:cNvPr id="5" name="Footer Placeholder 4">
            <a:extLst>
              <a:ext uri="{FF2B5EF4-FFF2-40B4-BE49-F238E27FC236}">
                <a16:creationId xmlns:a16="http://schemas.microsoft.com/office/drawing/2014/main" id="{A32F04BC-7151-F041-A58D-7B24A06E3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61FF7-B388-214C-8EE1-E8A2D02CFA45}"/>
              </a:ext>
            </a:extLst>
          </p:cNvPr>
          <p:cNvSpPr>
            <a:spLocks noGrp="1"/>
          </p:cNvSpPr>
          <p:nvPr>
            <p:ph type="sldNum" sz="quarter" idx="12"/>
          </p:nvPr>
        </p:nvSpPr>
        <p:spPr/>
        <p:txBody>
          <a:bodyPr/>
          <a:lstStyle/>
          <a:p>
            <a:fld id="{4FCECDD0-1E30-5345-96A4-0F1256FB3FA9}" type="slidenum">
              <a:rPr lang="en-US" smtClean="0"/>
              <a:t>‹#›</a:t>
            </a:fld>
            <a:endParaRPr lang="en-US"/>
          </a:p>
        </p:txBody>
      </p:sp>
    </p:spTree>
    <p:extLst>
      <p:ext uri="{BB962C8B-B14F-4D97-AF65-F5344CB8AC3E}">
        <p14:creationId xmlns:p14="http://schemas.microsoft.com/office/powerpoint/2010/main" val="232997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34FB-E6F8-F540-86B6-22FAD83F1B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AF11E9-872D-5140-A9D0-0ED0BCB0CC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7837C3-4DAC-C94E-B9EE-60BF0E015839}"/>
              </a:ext>
            </a:extLst>
          </p:cNvPr>
          <p:cNvSpPr>
            <a:spLocks noGrp="1"/>
          </p:cNvSpPr>
          <p:nvPr>
            <p:ph type="dt" sz="half" idx="10"/>
          </p:nvPr>
        </p:nvSpPr>
        <p:spPr/>
        <p:txBody>
          <a:bodyPr/>
          <a:lstStyle/>
          <a:p>
            <a:fld id="{B6F0070F-9086-4B44-AA52-3AFB3C997AB2}" type="datetimeFigureOut">
              <a:rPr lang="en-US" smtClean="0"/>
              <a:t>12/3/2020</a:t>
            </a:fld>
            <a:endParaRPr lang="en-US"/>
          </a:p>
        </p:txBody>
      </p:sp>
      <p:sp>
        <p:nvSpPr>
          <p:cNvPr id="5" name="Footer Placeholder 4">
            <a:extLst>
              <a:ext uri="{FF2B5EF4-FFF2-40B4-BE49-F238E27FC236}">
                <a16:creationId xmlns:a16="http://schemas.microsoft.com/office/drawing/2014/main" id="{07E62348-9904-FC40-BFB4-16D528D36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4159A-F1FD-CF40-8646-BF61EA0BAB9C}"/>
              </a:ext>
            </a:extLst>
          </p:cNvPr>
          <p:cNvSpPr>
            <a:spLocks noGrp="1"/>
          </p:cNvSpPr>
          <p:nvPr>
            <p:ph type="sldNum" sz="quarter" idx="12"/>
          </p:nvPr>
        </p:nvSpPr>
        <p:spPr/>
        <p:txBody>
          <a:bodyPr/>
          <a:lstStyle/>
          <a:p>
            <a:fld id="{4FCECDD0-1E30-5345-96A4-0F1256FB3FA9}" type="slidenum">
              <a:rPr lang="en-US" smtClean="0"/>
              <a:t>‹#›</a:t>
            </a:fld>
            <a:endParaRPr lang="en-US"/>
          </a:p>
        </p:txBody>
      </p:sp>
    </p:spTree>
    <p:extLst>
      <p:ext uri="{BB962C8B-B14F-4D97-AF65-F5344CB8AC3E}">
        <p14:creationId xmlns:p14="http://schemas.microsoft.com/office/powerpoint/2010/main" val="170486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48AA7C-8CD3-934B-B3DA-4E59730B25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FA2422-E32D-CB4F-B303-5FC7180E11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8E4C2-0768-C543-84FC-85F54DAA9149}"/>
              </a:ext>
            </a:extLst>
          </p:cNvPr>
          <p:cNvSpPr>
            <a:spLocks noGrp="1"/>
          </p:cNvSpPr>
          <p:nvPr>
            <p:ph type="dt" sz="half" idx="10"/>
          </p:nvPr>
        </p:nvSpPr>
        <p:spPr/>
        <p:txBody>
          <a:bodyPr/>
          <a:lstStyle/>
          <a:p>
            <a:fld id="{B6F0070F-9086-4B44-AA52-3AFB3C997AB2}" type="datetimeFigureOut">
              <a:rPr lang="en-US" smtClean="0"/>
              <a:t>12/3/2020</a:t>
            </a:fld>
            <a:endParaRPr lang="en-US"/>
          </a:p>
        </p:txBody>
      </p:sp>
      <p:sp>
        <p:nvSpPr>
          <p:cNvPr id="5" name="Footer Placeholder 4">
            <a:extLst>
              <a:ext uri="{FF2B5EF4-FFF2-40B4-BE49-F238E27FC236}">
                <a16:creationId xmlns:a16="http://schemas.microsoft.com/office/drawing/2014/main" id="{F386D386-B922-B542-B561-65C9C558B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72D98F-FA7C-7140-B2F0-2B940098D624}"/>
              </a:ext>
            </a:extLst>
          </p:cNvPr>
          <p:cNvSpPr>
            <a:spLocks noGrp="1"/>
          </p:cNvSpPr>
          <p:nvPr>
            <p:ph type="sldNum" sz="quarter" idx="12"/>
          </p:nvPr>
        </p:nvSpPr>
        <p:spPr/>
        <p:txBody>
          <a:bodyPr/>
          <a:lstStyle/>
          <a:p>
            <a:fld id="{4FCECDD0-1E30-5345-96A4-0F1256FB3FA9}" type="slidenum">
              <a:rPr lang="en-US" smtClean="0"/>
              <a:t>‹#›</a:t>
            </a:fld>
            <a:endParaRPr lang="en-US"/>
          </a:p>
        </p:txBody>
      </p:sp>
    </p:spTree>
    <p:extLst>
      <p:ext uri="{BB962C8B-B14F-4D97-AF65-F5344CB8AC3E}">
        <p14:creationId xmlns:p14="http://schemas.microsoft.com/office/powerpoint/2010/main" val="106878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ADD5F-94DE-3140-930D-C2D4B6325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DAFC88-D733-9642-BC12-16B6E946FE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606CC-7A83-A043-8B02-E1263CCBAADD}"/>
              </a:ext>
            </a:extLst>
          </p:cNvPr>
          <p:cNvSpPr>
            <a:spLocks noGrp="1"/>
          </p:cNvSpPr>
          <p:nvPr>
            <p:ph type="dt" sz="half" idx="10"/>
          </p:nvPr>
        </p:nvSpPr>
        <p:spPr/>
        <p:txBody>
          <a:bodyPr/>
          <a:lstStyle/>
          <a:p>
            <a:fld id="{B6F0070F-9086-4B44-AA52-3AFB3C997AB2}" type="datetimeFigureOut">
              <a:rPr lang="en-US" smtClean="0"/>
              <a:t>12/3/2020</a:t>
            </a:fld>
            <a:endParaRPr lang="en-US"/>
          </a:p>
        </p:txBody>
      </p:sp>
      <p:sp>
        <p:nvSpPr>
          <p:cNvPr id="5" name="Footer Placeholder 4">
            <a:extLst>
              <a:ext uri="{FF2B5EF4-FFF2-40B4-BE49-F238E27FC236}">
                <a16:creationId xmlns:a16="http://schemas.microsoft.com/office/drawing/2014/main" id="{C35A09D5-F428-3C41-A6CB-E4110FCEC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82A0A-6BC0-0C4A-BE18-9D5E81BB6CE7}"/>
              </a:ext>
            </a:extLst>
          </p:cNvPr>
          <p:cNvSpPr>
            <a:spLocks noGrp="1"/>
          </p:cNvSpPr>
          <p:nvPr>
            <p:ph type="sldNum" sz="quarter" idx="12"/>
          </p:nvPr>
        </p:nvSpPr>
        <p:spPr/>
        <p:txBody>
          <a:bodyPr/>
          <a:lstStyle/>
          <a:p>
            <a:fld id="{4FCECDD0-1E30-5345-96A4-0F1256FB3FA9}" type="slidenum">
              <a:rPr lang="en-US" smtClean="0"/>
              <a:t>‹#›</a:t>
            </a:fld>
            <a:endParaRPr lang="en-US"/>
          </a:p>
        </p:txBody>
      </p:sp>
    </p:spTree>
    <p:extLst>
      <p:ext uri="{BB962C8B-B14F-4D97-AF65-F5344CB8AC3E}">
        <p14:creationId xmlns:p14="http://schemas.microsoft.com/office/powerpoint/2010/main" val="367275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AF558-79BB-4840-ADFD-F641169BE9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5F9143-6A02-A14B-AEE5-1343D0AA78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AD87B0-9FFB-7F41-86A9-75614001535A}"/>
              </a:ext>
            </a:extLst>
          </p:cNvPr>
          <p:cNvSpPr>
            <a:spLocks noGrp="1"/>
          </p:cNvSpPr>
          <p:nvPr>
            <p:ph type="dt" sz="half" idx="10"/>
          </p:nvPr>
        </p:nvSpPr>
        <p:spPr/>
        <p:txBody>
          <a:bodyPr/>
          <a:lstStyle/>
          <a:p>
            <a:fld id="{B6F0070F-9086-4B44-AA52-3AFB3C997AB2}" type="datetimeFigureOut">
              <a:rPr lang="en-US" smtClean="0"/>
              <a:t>12/3/2020</a:t>
            </a:fld>
            <a:endParaRPr lang="en-US"/>
          </a:p>
        </p:txBody>
      </p:sp>
      <p:sp>
        <p:nvSpPr>
          <p:cNvPr id="5" name="Footer Placeholder 4">
            <a:extLst>
              <a:ext uri="{FF2B5EF4-FFF2-40B4-BE49-F238E27FC236}">
                <a16:creationId xmlns:a16="http://schemas.microsoft.com/office/drawing/2014/main" id="{44CE6208-2BE2-3A47-8E70-3387802FB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54F71-CDC1-8143-9966-D9C42616AD09}"/>
              </a:ext>
            </a:extLst>
          </p:cNvPr>
          <p:cNvSpPr>
            <a:spLocks noGrp="1"/>
          </p:cNvSpPr>
          <p:nvPr>
            <p:ph type="sldNum" sz="quarter" idx="12"/>
          </p:nvPr>
        </p:nvSpPr>
        <p:spPr/>
        <p:txBody>
          <a:bodyPr/>
          <a:lstStyle/>
          <a:p>
            <a:fld id="{4FCECDD0-1E30-5345-96A4-0F1256FB3FA9}" type="slidenum">
              <a:rPr lang="en-US" smtClean="0"/>
              <a:t>‹#›</a:t>
            </a:fld>
            <a:endParaRPr lang="en-US"/>
          </a:p>
        </p:txBody>
      </p:sp>
    </p:spTree>
    <p:extLst>
      <p:ext uri="{BB962C8B-B14F-4D97-AF65-F5344CB8AC3E}">
        <p14:creationId xmlns:p14="http://schemas.microsoft.com/office/powerpoint/2010/main" val="820956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BABB-D90E-C542-9A4D-C3AF8261E2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B4C7E0-7658-EF45-BDCF-BEC046EB28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05B8E5-98B4-4945-B65F-7CCCC6D3DE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B25C8B-FE09-6F47-8C93-FEF19DE428A9}"/>
              </a:ext>
            </a:extLst>
          </p:cNvPr>
          <p:cNvSpPr>
            <a:spLocks noGrp="1"/>
          </p:cNvSpPr>
          <p:nvPr>
            <p:ph type="dt" sz="half" idx="10"/>
          </p:nvPr>
        </p:nvSpPr>
        <p:spPr/>
        <p:txBody>
          <a:bodyPr/>
          <a:lstStyle/>
          <a:p>
            <a:fld id="{B6F0070F-9086-4B44-AA52-3AFB3C997AB2}" type="datetimeFigureOut">
              <a:rPr lang="en-US" smtClean="0"/>
              <a:t>12/3/2020</a:t>
            </a:fld>
            <a:endParaRPr lang="en-US"/>
          </a:p>
        </p:txBody>
      </p:sp>
      <p:sp>
        <p:nvSpPr>
          <p:cNvPr id="6" name="Footer Placeholder 5">
            <a:extLst>
              <a:ext uri="{FF2B5EF4-FFF2-40B4-BE49-F238E27FC236}">
                <a16:creationId xmlns:a16="http://schemas.microsoft.com/office/drawing/2014/main" id="{FD1B6876-4B2E-5747-BA6D-9A997BBBAB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BC5963-DB9B-0847-A7CD-0A7AFD4E58F5}"/>
              </a:ext>
            </a:extLst>
          </p:cNvPr>
          <p:cNvSpPr>
            <a:spLocks noGrp="1"/>
          </p:cNvSpPr>
          <p:nvPr>
            <p:ph type="sldNum" sz="quarter" idx="12"/>
          </p:nvPr>
        </p:nvSpPr>
        <p:spPr/>
        <p:txBody>
          <a:bodyPr/>
          <a:lstStyle/>
          <a:p>
            <a:fld id="{4FCECDD0-1E30-5345-96A4-0F1256FB3FA9}" type="slidenum">
              <a:rPr lang="en-US" smtClean="0"/>
              <a:t>‹#›</a:t>
            </a:fld>
            <a:endParaRPr lang="en-US"/>
          </a:p>
        </p:txBody>
      </p:sp>
    </p:spTree>
    <p:extLst>
      <p:ext uri="{BB962C8B-B14F-4D97-AF65-F5344CB8AC3E}">
        <p14:creationId xmlns:p14="http://schemas.microsoft.com/office/powerpoint/2010/main" val="59645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AF70-247D-1F4E-850E-A4093893D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4A8423-679B-1546-8CBD-FAFB4A2EC6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DC4CD6-9455-7945-8CB6-9444C15BBC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359D2A-34EB-3A4D-A819-98D3E17930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612DBE-FE73-A042-AD6D-555B974926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ED24DC-F0FD-5347-BE7E-C7F9B0154BC1}"/>
              </a:ext>
            </a:extLst>
          </p:cNvPr>
          <p:cNvSpPr>
            <a:spLocks noGrp="1"/>
          </p:cNvSpPr>
          <p:nvPr>
            <p:ph type="dt" sz="half" idx="10"/>
          </p:nvPr>
        </p:nvSpPr>
        <p:spPr/>
        <p:txBody>
          <a:bodyPr/>
          <a:lstStyle/>
          <a:p>
            <a:fld id="{B6F0070F-9086-4B44-AA52-3AFB3C997AB2}" type="datetimeFigureOut">
              <a:rPr lang="en-US" smtClean="0"/>
              <a:t>12/3/2020</a:t>
            </a:fld>
            <a:endParaRPr lang="en-US"/>
          </a:p>
        </p:txBody>
      </p:sp>
      <p:sp>
        <p:nvSpPr>
          <p:cNvPr id="8" name="Footer Placeholder 7">
            <a:extLst>
              <a:ext uri="{FF2B5EF4-FFF2-40B4-BE49-F238E27FC236}">
                <a16:creationId xmlns:a16="http://schemas.microsoft.com/office/drawing/2014/main" id="{56F14ED2-D32F-4C4C-A428-1369E6C34C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255EEC-A7D0-344A-9D96-DDC8FB8D49A1}"/>
              </a:ext>
            </a:extLst>
          </p:cNvPr>
          <p:cNvSpPr>
            <a:spLocks noGrp="1"/>
          </p:cNvSpPr>
          <p:nvPr>
            <p:ph type="sldNum" sz="quarter" idx="12"/>
          </p:nvPr>
        </p:nvSpPr>
        <p:spPr/>
        <p:txBody>
          <a:bodyPr/>
          <a:lstStyle/>
          <a:p>
            <a:fld id="{4FCECDD0-1E30-5345-96A4-0F1256FB3FA9}" type="slidenum">
              <a:rPr lang="en-US" smtClean="0"/>
              <a:t>‹#›</a:t>
            </a:fld>
            <a:endParaRPr lang="en-US"/>
          </a:p>
        </p:txBody>
      </p:sp>
    </p:spTree>
    <p:extLst>
      <p:ext uri="{BB962C8B-B14F-4D97-AF65-F5344CB8AC3E}">
        <p14:creationId xmlns:p14="http://schemas.microsoft.com/office/powerpoint/2010/main" val="407750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FD53-E7C6-7D43-AF60-26FEAF9E63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803CE6-E28A-004E-B46A-96D4AD310CBE}"/>
              </a:ext>
            </a:extLst>
          </p:cNvPr>
          <p:cNvSpPr>
            <a:spLocks noGrp="1"/>
          </p:cNvSpPr>
          <p:nvPr>
            <p:ph type="dt" sz="half" idx="10"/>
          </p:nvPr>
        </p:nvSpPr>
        <p:spPr/>
        <p:txBody>
          <a:bodyPr/>
          <a:lstStyle/>
          <a:p>
            <a:fld id="{B6F0070F-9086-4B44-AA52-3AFB3C997AB2}" type="datetimeFigureOut">
              <a:rPr lang="en-US" smtClean="0"/>
              <a:t>12/3/2020</a:t>
            </a:fld>
            <a:endParaRPr lang="en-US"/>
          </a:p>
        </p:txBody>
      </p:sp>
      <p:sp>
        <p:nvSpPr>
          <p:cNvPr id="4" name="Footer Placeholder 3">
            <a:extLst>
              <a:ext uri="{FF2B5EF4-FFF2-40B4-BE49-F238E27FC236}">
                <a16:creationId xmlns:a16="http://schemas.microsoft.com/office/drawing/2014/main" id="{89F460F8-7B2B-6D43-B23F-CA5265E59D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26627-094C-8544-B91B-5857050CEB59}"/>
              </a:ext>
            </a:extLst>
          </p:cNvPr>
          <p:cNvSpPr>
            <a:spLocks noGrp="1"/>
          </p:cNvSpPr>
          <p:nvPr>
            <p:ph type="sldNum" sz="quarter" idx="12"/>
          </p:nvPr>
        </p:nvSpPr>
        <p:spPr/>
        <p:txBody>
          <a:bodyPr/>
          <a:lstStyle/>
          <a:p>
            <a:fld id="{4FCECDD0-1E30-5345-96A4-0F1256FB3FA9}" type="slidenum">
              <a:rPr lang="en-US" smtClean="0"/>
              <a:t>‹#›</a:t>
            </a:fld>
            <a:endParaRPr lang="en-US"/>
          </a:p>
        </p:txBody>
      </p:sp>
    </p:spTree>
    <p:extLst>
      <p:ext uri="{BB962C8B-B14F-4D97-AF65-F5344CB8AC3E}">
        <p14:creationId xmlns:p14="http://schemas.microsoft.com/office/powerpoint/2010/main" val="35162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6EE31-FBBE-254F-B3CF-21D16AA5F6D3}"/>
              </a:ext>
            </a:extLst>
          </p:cNvPr>
          <p:cNvSpPr>
            <a:spLocks noGrp="1"/>
          </p:cNvSpPr>
          <p:nvPr>
            <p:ph type="dt" sz="half" idx="10"/>
          </p:nvPr>
        </p:nvSpPr>
        <p:spPr/>
        <p:txBody>
          <a:bodyPr/>
          <a:lstStyle/>
          <a:p>
            <a:fld id="{B6F0070F-9086-4B44-AA52-3AFB3C997AB2}" type="datetimeFigureOut">
              <a:rPr lang="en-US" smtClean="0"/>
              <a:t>12/3/2020</a:t>
            </a:fld>
            <a:endParaRPr lang="en-US"/>
          </a:p>
        </p:txBody>
      </p:sp>
      <p:sp>
        <p:nvSpPr>
          <p:cNvPr id="3" name="Footer Placeholder 2">
            <a:extLst>
              <a:ext uri="{FF2B5EF4-FFF2-40B4-BE49-F238E27FC236}">
                <a16:creationId xmlns:a16="http://schemas.microsoft.com/office/drawing/2014/main" id="{9E262A0A-89C7-D846-A7E4-A78F05ED92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4AED8E-DF37-144C-8BA8-C58E8A3E1643}"/>
              </a:ext>
            </a:extLst>
          </p:cNvPr>
          <p:cNvSpPr>
            <a:spLocks noGrp="1"/>
          </p:cNvSpPr>
          <p:nvPr>
            <p:ph type="sldNum" sz="quarter" idx="12"/>
          </p:nvPr>
        </p:nvSpPr>
        <p:spPr/>
        <p:txBody>
          <a:bodyPr/>
          <a:lstStyle/>
          <a:p>
            <a:fld id="{4FCECDD0-1E30-5345-96A4-0F1256FB3FA9}" type="slidenum">
              <a:rPr lang="en-US" smtClean="0"/>
              <a:t>‹#›</a:t>
            </a:fld>
            <a:endParaRPr lang="en-US"/>
          </a:p>
        </p:txBody>
      </p:sp>
    </p:spTree>
    <p:extLst>
      <p:ext uri="{BB962C8B-B14F-4D97-AF65-F5344CB8AC3E}">
        <p14:creationId xmlns:p14="http://schemas.microsoft.com/office/powerpoint/2010/main" val="143509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0AB5-013A-BD46-BD15-66EF8986D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9BAE62-3FBF-A240-B1D4-F90722C6B4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E28DCE-1E8F-7440-93FB-3AE5C792F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950073-80D5-C743-ABCF-87B2650E399F}"/>
              </a:ext>
            </a:extLst>
          </p:cNvPr>
          <p:cNvSpPr>
            <a:spLocks noGrp="1"/>
          </p:cNvSpPr>
          <p:nvPr>
            <p:ph type="dt" sz="half" idx="10"/>
          </p:nvPr>
        </p:nvSpPr>
        <p:spPr/>
        <p:txBody>
          <a:bodyPr/>
          <a:lstStyle/>
          <a:p>
            <a:fld id="{B6F0070F-9086-4B44-AA52-3AFB3C997AB2}" type="datetimeFigureOut">
              <a:rPr lang="en-US" smtClean="0"/>
              <a:t>12/3/2020</a:t>
            </a:fld>
            <a:endParaRPr lang="en-US"/>
          </a:p>
        </p:txBody>
      </p:sp>
      <p:sp>
        <p:nvSpPr>
          <p:cNvPr id="6" name="Footer Placeholder 5">
            <a:extLst>
              <a:ext uri="{FF2B5EF4-FFF2-40B4-BE49-F238E27FC236}">
                <a16:creationId xmlns:a16="http://schemas.microsoft.com/office/drawing/2014/main" id="{A21BA078-F35C-0B4A-BED8-E669DE7191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F0B98-1D62-814B-940E-B7F8E01C9601}"/>
              </a:ext>
            </a:extLst>
          </p:cNvPr>
          <p:cNvSpPr>
            <a:spLocks noGrp="1"/>
          </p:cNvSpPr>
          <p:nvPr>
            <p:ph type="sldNum" sz="quarter" idx="12"/>
          </p:nvPr>
        </p:nvSpPr>
        <p:spPr/>
        <p:txBody>
          <a:bodyPr/>
          <a:lstStyle/>
          <a:p>
            <a:fld id="{4FCECDD0-1E30-5345-96A4-0F1256FB3FA9}" type="slidenum">
              <a:rPr lang="en-US" smtClean="0"/>
              <a:t>‹#›</a:t>
            </a:fld>
            <a:endParaRPr lang="en-US"/>
          </a:p>
        </p:txBody>
      </p:sp>
    </p:spTree>
    <p:extLst>
      <p:ext uri="{BB962C8B-B14F-4D97-AF65-F5344CB8AC3E}">
        <p14:creationId xmlns:p14="http://schemas.microsoft.com/office/powerpoint/2010/main" val="114425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4B168-02D0-5449-85DB-1ECF45F60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D7B31A-3DDA-CF46-AAB0-B4AEC457A6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1BAA6-BCE9-7840-999E-EBB2EB73A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7D9A4C-0DFA-1847-B34A-CCFD670B48C5}"/>
              </a:ext>
            </a:extLst>
          </p:cNvPr>
          <p:cNvSpPr>
            <a:spLocks noGrp="1"/>
          </p:cNvSpPr>
          <p:nvPr>
            <p:ph type="dt" sz="half" idx="10"/>
          </p:nvPr>
        </p:nvSpPr>
        <p:spPr/>
        <p:txBody>
          <a:bodyPr/>
          <a:lstStyle/>
          <a:p>
            <a:fld id="{B6F0070F-9086-4B44-AA52-3AFB3C997AB2}" type="datetimeFigureOut">
              <a:rPr lang="en-US" smtClean="0"/>
              <a:t>12/3/2020</a:t>
            </a:fld>
            <a:endParaRPr lang="en-US"/>
          </a:p>
        </p:txBody>
      </p:sp>
      <p:sp>
        <p:nvSpPr>
          <p:cNvPr id="6" name="Footer Placeholder 5">
            <a:extLst>
              <a:ext uri="{FF2B5EF4-FFF2-40B4-BE49-F238E27FC236}">
                <a16:creationId xmlns:a16="http://schemas.microsoft.com/office/drawing/2014/main" id="{8A10F42B-FD1B-3242-A0AA-B444C54741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EB6B22-DD60-4C4C-99A8-72ABF77180AC}"/>
              </a:ext>
            </a:extLst>
          </p:cNvPr>
          <p:cNvSpPr>
            <a:spLocks noGrp="1"/>
          </p:cNvSpPr>
          <p:nvPr>
            <p:ph type="sldNum" sz="quarter" idx="12"/>
          </p:nvPr>
        </p:nvSpPr>
        <p:spPr/>
        <p:txBody>
          <a:bodyPr/>
          <a:lstStyle/>
          <a:p>
            <a:fld id="{4FCECDD0-1E30-5345-96A4-0F1256FB3FA9}" type="slidenum">
              <a:rPr lang="en-US" smtClean="0"/>
              <a:t>‹#›</a:t>
            </a:fld>
            <a:endParaRPr lang="en-US"/>
          </a:p>
        </p:txBody>
      </p:sp>
    </p:spTree>
    <p:extLst>
      <p:ext uri="{BB962C8B-B14F-4D97-AF65-F5344CB8AC3E}">
        <p14:creationId xmlns:p14="http://schemas.microsoft.com/office/powerpoint/2010/main" val="217202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63EF73-FFCC-B64A-9D0C-956E279444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9F9EA4-6EB5-4E44-A0DB-753B30C5A3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A856A-7056-684A-B179-EB7FB2020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070F-9086-4B44-AA52-3AFB3C997AB2}" type="datetimeFigureOut">
              <a:rPr lang="en-US" smtClean="0"/>
              <a:t>12/3/2020</a:t>
            </a:fld>
            <a:endParaRPr lang="en-US"/>
          </a:p>
        </p:txBody>
      </p:sp>
      <p:sp>
        <p:nvSpPr>
          <p:cNvPr id="5" name="Footer Placeholder 4">
            <a:extLst>
              <a:ext uri="{FF2B5EF4-FFF2-40B4-BE49-F238E27FC236}">
                <a16:creationId xmlns:a16="http://schemas.microsoft.com/office/drawing/2014/main" id="{2311896E-FEE9-9740-8E3E-9915CBE92E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632F39-958D-1642-99D8-3259F0FEC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ECDD0-1E30-5345-96A4-0F1256FB3FA9}" type="slidenum">
              <a:rPr lang="en-US" smtClean="0"/>
              <a:t>‹#›</a:t>
            </a:fld>
            <a:endParaRPr lang="en-US"/>
          </a:p>
        </p:txBody>
      </p:sp>
    </p:spTree>
    <p:extLst>
      <p:ext uri="{BB962C8B-B14F-4D97-AF65-F5344CB8AC3E}">
        <p14:creationId xmlns:p14="http://schemas.microsoft.com/office/powerpoint/2010/main" val="3356869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hyperlink" Target="https://www.youtube.com/watch?v=69X8QFhDkCU&amp;ab_channel=MejaKerjaPakWinn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www.sciencedirect.com/science/article/abs/pii/S0738399115002773?via%3Dihub" TargetMode="External"/><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hyperlink" Target="https://pakwinny.umy.ac.id/academicwriting-1/"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hyperlink" Target="https://pakwinny.umy.ac.id/systematic-reviewfantas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https://www.youtube.com/watch?v=RnMvsbA8s4E&amp;t=192s&amp;ab_channel=MejaKerjaPakWinny"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hyperlink" Target="https://pakwinny.umy.ac.id/review-literatur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hyperlink" Target="http://journals.ums.ac.id/index.php/benefit/article/view/10639"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hyperlink" Target="https://pakwinny.umy.ac.id/academic-writing-skills-6-fromtitletoliteraturereview/" TargetMode="Externa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hyperlink" Target="https://pakwinny.umy.ac.id/academic-writing-tips-5-making-a-review-paper/" TargetMode="External"/><Relationship Id="rId5" Type="http://schemas.openxmlformats.org/officeDocument/2006/relationships/hyperlink" Target="https://www.youtube.com/watch?v=JZXdLMb2QVc&amp;ab_channel=MejaKerjaPakWinny" TargetMode="External"/><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hyperlink" Target="https://pakwinny.umy.ac.id/?s=zoter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hyperlink" Target="https://pakwinny.umy.ac.id/academic-writing-tips-7-presentation" TargetMode="External"/><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hyperlink" Target="https://www.youtube.com/watch?v=Sy5qOAGnLkE" TargetMode="External"/><Relationship Id="rId5" Type="http://schemas.openxmlformats.org/officeDocument/2006/relationships/hyperlink" Target="https://www.youtube.com/watch?v=mbSsQbL1Nlc&amp;t=119s" TargetMode="External"/><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hyperlink" Target="https://pakwinny.umy.ac.id/academic-writing-tips-4-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hyperlink" Target="https://pakwinny.umy.ac.id/cuplikan-05/"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s://www.youtube.com/watch?v=DBKoZpzQVZc&amp;ab_channel=MejaKerjaPakWinny"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B3F38-F6B6-2F45-92E3-8C63C2D25006}"/>
              </a:ext>
            </a:extLst>
          </p:cNvPr>
          <p:cNvSpPr>
            <a:spLocks noGrp="1"/>
          </p:cNvSpPr>
          <p:nvPr>
            <p:ph type="ctrTitle"/>
          </p:nvPr>
        </p:nvSpPr>
        <p:spPr>
          <a:xfrm>
            <a:off x="857534" y="1720783"/>
            <a:ext cx="5428966" cy="1964909"/>
          </a:xfrm>
        </p:spPr>
        <p:txBody>
          <a:bodyPr anchor="b">
            <a:normAutofit/>
          </a:bodyPr>
          <a:lstStyle/>
          <a:p>
            <a:pPr algn="l"/>
            <a:r>
              <a:rPr lang="en-US" sz="4800" b="1" dirty="0" err="1">
                <a:solidFill>
                  <a:srgbClr val="AD3336"/>
                </a:solidFill>
              </a:rPr>
              <a:t>Petunjuk</a:t>
            </a:r>
            <a:r>
              <a:rPr lang="en-US" sz="4800" b="1" dirty="0">
                <a:solidFill>
                  <a:srgbClr val="AD3336"/>
                </a:solidFill>
              </a:rPr>
              <a:t> </a:t>
            </a:r>
            <a:r>
              <a:rPr lang="en-US" sz="4800" b="1" dirty="0" err="1">
                <a:solidFill>
                  <a:srgbClr val="AD3336"/>
                </a:solidFill>
              </a:rPr>
              <a:t>Praktis</a:t>
            </a:r>
            <a:r>
              <a:rPr lang="en-US" sz="4800" b="1" dirty="0">
                <a:solidFill>
                  <a:srgbClr val="AD3336"/>
                </a:solidFill>
              </a:rPr>
              <a:t> </a:t>
            </a:r>
            <a:r>
              <a:rPr lang="en-US" sz="3600" b="1" dirty="0" err="1">
                <a:solidFill>
                  <a:srgbClr val="AD3336"/>
                </a:solidFill>
              </a:rPr>
              <a:t>Melakukan</a:t>
            </a:r>
            <a:r>
              <a:rPr lang="en-US" sz="3600" b="1" dirty="0">
                <a:solidFill>
                  <a:srgbClr val="AD3336"/>
                </a:solidFill>
              </a:rPr>
              <a:t> Literature Review</a:t>
            </a:r>
            <a:endParaRPr lang="en-US" sz="6600" b="1" dirty="0">
              <a:solidFill>
                <a:srgbClr val="AD3336"/>
              </a:solidFill>
            </a:endParaRPr>
          </a:p>
        </p:txBody>
      </p:sp>
      <p:sp>
        <p:nvSpPr>
          <p:cNvPr id="3" name="Subtitle 2">
            <a:extLst>
              <a:ext uri="{FF2B5EF4-FFF2-40B4-BE49-F238E27FC236}">
                <a16:creationId xmlns:a16="http://schemas.microsoft.com/office/drawing/2014/main" id="{7FB58DD3-7C22-554D-B16D-470B3218C57B}"/>
              </a:ext>
            </a:extLst>
          </p:cNvPr>
          <p:cNvSpPr>
            <a:spLocks noGrp="1"/>
          </p:cNvSpPr>
          <p:nvPr>
            <p:ph type="subTitle" idx="1"/>
          </p:nvPr>
        </p:nvSpPr>
        <p:spPr>
          <a:xfrm>
            <a:off x="861761" y="3655310"/>
            <a:ext cx="4648609" cy="2163551"/>
          </a:xfrm>
        </p:spPr>
        <p:txBody>
          <a:bodyPr anchor="t">
            <a:normAutofit/>
          </a:bodyPr>
          <a:lstStyle/>
          <a:p>
            <a:pPr algn="l"/>
            <a:r>
              <a:rPr lang="en-US" sz="2000" dirty="0" err="1">
                <a:solidFill>
                  <a:srgbClr val="25543E"/>
                </a:solidFill>
              </a:rPr>
              <a:t>Winny</a:t>
            </a:r>
            <a:r>
              <a:rPr lang="en-US" sz="2000" dirty="0">
                <a:solidFill>
                  <a:srgbClr val="25543E"/>
                </a:solidFill>
              </a:rPr>
              <a:t> </a:t>
            </a:r>
            <a:r>
              <a:rPr lang="en-US" sz="2000" dirty="0" err="1">
                <a:solidFill>
                  <a:srgbClr val="25543E"/>
                </a:solidFill>
              </a:rPr>
              <a:t>Setyonugroho</a:t>
            </a:r>
            <a:r>
              <a:rPr lang="id-ID" sz="2000" dirty="0">
                <a:solidFill>
                  <a:srgbClr val="25543E"/>
                </a:solidFill>
              </a:rPr>
              <a:t>,</a:t>
            </a:r>
            <a:r>
              <a:rPr lang="en-US" sz="2000" dirty="0">
                <a:solidFill>
                  <a:srgbClr val="25543E"/>
                </a:solidFill>
              </a:rPr>
              <a:t> Ph</a:t>
            </a:r>
            <a:r>
              <a:rPr lang="id-ID" sz="2000" dirty="0">
                <a:solidFill>
                  <a:srgbClr val="25543E"/>
                </a:solidFill>
              </a:rPr>
              <a:t>.</a:t>
            </a:r>
            <a:r>
              <a:rPr lang="en-US" sz="2000" dirty="0">
                <a:solidFill>
                  <a:srgbClr val="25543E"/>
                </a:solidFill>
              </a:rPr>
              <a:t>D</a:t>
            </a:r>
            <a:r>
              <a:rPr lang="id-ID" sz="2000" dirty="0">
                <a:solidFill>
                  <a:srgbClr val="25543E"/>
                </a:solidFill>
              </a:rPr>
              <a:t>.</a:t>
            </a:r>
          </a:p>
          <a:p>
            <a:pPr algn="l"/>
            <a:endParaRPr lang="en-US" sz="2000" dirty="0">
              <a:solidFill>
                <a:srgbClr val="25543E"/>
              </a:solidFill>
            </a:endParaRPr>
          </a:p>
          <a:p>
            <a:pPr algn="l">
              <a:spcBef>
                <a:spcPts val="0"/>
              </a:spcBef>
            </a:pPr>
            <a:r>
              <a:rPr lang="en-US" sz="2000" dirty="0">
                <a:solidFill>
                  <a:srgbClr val="25543E"/>
                </a:solidFill>
              </a:rPr>
              <a:t>Master of Hospital Administration</a:t>
            </a:r>
          </a:p>
          <a:p>
            <a:pPr algn="l">
              <a:spcBef>
                <a:spcPts val="0"/>
              </a:spcBef>
            </a:pPr>
            <a:r>
              <a:rPr lang="en-US" sz="2000" dirty="0">
                <a:solidFill>
                  <a:srgbClr val="25543E"/>
                </a:solidFill>
              </a:rPr>
              <a:t>Universitas Muhammadiyah Yogyakarta</a:t>
            </a:r>
          </a:p>
        </p:txBody>
      </p:sp>
      <p:sp>
        <p:nvSpPr>
          <p:cNvPr id="12" name="Freeform: Shape 11">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61E48CBD-75C1-4292-B959-7CABCD2F9293}"/>
              </a:ext>
            </a:extLst>
          </p:cNvPr>
          <p:cNvPicPr>
            <a:picLocks noChangeAspect="1"/>
          </p:cNvPicPr>
          <p:nvPr/>
        </p:nvPicPr>
        <p:blipFill>
          <a:blip r:embed="rId3"/>
          <a:stretch>
            <a:fillRect/>
          </a:stretch>
        </p:blipFill>
        <p:spPr>
          <a:xfrm>
            <a:off x="7531503" y="3685692"/>
            <a:ext cx="3217333" cy="104563"/>
          </a:xfrm>
          <a:prstGeom prst="rect">
            <a:avLst/>
          </a:prstGeom>
        </p:spPr>
      </p:pic>
      <p:pic>
        <p:nvPicPr>
          <p:cNvPr id="8" name="Picture 7" descr="A picture containing table, person, sitting, wine&#10;&#10;Description automatically generated">
            <a:extLst>
              <a:ext uri="{FF2B5EF4-FFF2-40B4-BE49-F238E27FC236}">
                <a16:creationId xmlns:a16="http://schemas.microsoft.com/office/drawing/2014/main" id="{4671C74B-462C-46D2-8B0C-92A847E503F2}"/>
              </a:ext>
            </a:extLst>
          </p:cNvPr>
          <p:cNvPicPr>
            <a:picLocks noChangeAspect="1"/>
          </p:cNvPicPr>
          <p:nvPr/>
        </p:nvPicPr>
        <p:blipFill>
          <a:blip r:embed="rId4"/>
          <a:stretch>
            <a:fillRect/>
          </a:stretch>
        </p:blipFill>
        <p:spPr>
          <a:xfrm>
            <a:off x="5510370" y="851516"/>
            <a:ext cx="6192471" cy="5154970"/>
          </a:xfrm>
          <a:prstGeom prst="rect">
            <a:avLst/>
          </a:prstGeom>
        </p:spPr>
      </p:pic>
      <p:pic>
        <p:nvPicPr>
          <p:cNvPr id="9" name="Picture 8">
            <a:extLst>
              <a:ext uri="{FF2B5EF4-FFF2-40B4-BE49-F238E27FC236}">
                <a16:creationId xmlns:a16="http://schemas.microsoft.com/office/drawing/2014/main" id="{4A90EAFF-C626-4A02-B172-A6A246265A1E}"/>
              </a:ext>
            </a:extLst>
          </p:cNvPr>
          <p:cNvPicPr>
            <a:picLocks noChangeAspect="1"/>
          </p:cNvPicPr>
          <p:nvPr/>
        </p:nvPicPr>
        <p:blipFill>
          <a:blip r:embed="rId3"/>
          <a:stretch>
            <a:fillRect/>
          </a:stretch>
        </p:blipFill>
        <p:spPr>
          <a:xfrm>
            <a:off x="0" y="6500121"/>
            <a:ext cx="12192000" cy="383952"/>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F722E7E-EDA2-45FA-BF53-1A8DC297F2FB}"/>
              </a:ext>
            </a:extLst>
          </p:cNvPr>
          <p:cNvPicPr>
            <a:picLocks noChangeAspect="1"/>
          </p:cNvPicPr>
          <p:nvPr/>
        </p:nvPicPr>
        <p:blipFill>
          <a:blip r:embed="rId5"/>
          <a:stretch>
            <a:fillRect/>
          </a:stretch>
        </p:blipFill>
        <p:spPr>
          <a:xfrm>
            <a:off x="10942283" y="244263"/>
            <a:ext cx="900648" cy="1214510"/>
          </a:xfrm>
          <a:prstGeom prst="rect">
            <a:avLst/>
          </a:prstGeom>
        </p:spPr>
      </p:pic>
      <p:sp>
        <p:nvSpPr>
          <p:cNvPr id="20" name="Rectangle 19">
            <a:extLst>
              <a:ext uri="{FF2B5EF4-FFF2-40B4-BE49-F238E27FC236}">
                <a16:creationId xmlns:a16="http://schemas.microsoft.com/office/drawing/2014/main" id="{492ABF26-533A-4008-87B9-C5E465249441}"/>
              </a:ext>
            </a:extLst>
          </p:cNvPr>
          <p:cNvSpPr/>
          <p:nvPr/>
        </p:nvSpPr>
        <p:spPr>
          <a:xfrm flipV="1">
            <a:off x="958850" y="4133608"/>
            <a:ext cx="4062361" cy="45719"/>
          </a:xfrm>
          <a:prstGeom prst="rect">
            <a:avLst/>
          </a:prstGeom>
          <a:solidFill>
            <a:srgbClr val="FFC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967339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9FD703-E26A-467E-804C-C880ADB07C3B}"/>
              </a:ext>
            </a:extLst>
          </p:cNvPr>
          <p:cNvPicPr>
            <a:picLocks noChangeAspect="1"/>
          </p:cNvPicPr>
          <p:nvPr/>
        </p:nvPicPr>
        <p:blipFill>
          <a:blip r:embed="rId3"/>
          <a:stretch>
            <a:fillRect/>
          </a:stretch>
        </p:blipFill>
        <p:spPr>
          <a:xfrm>
            <a:off x="0" y="6500121"/>
            <a:ext cx="12192000" cy="38395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F1D9EF95-8252-4F90-B87B-6EB56A15F9F8}"/>
              </a:ext>
            </a:extLst>
          </p:cNvPr>
          <p:cNvPicPr>
            <a:picLocks noChangeAspect="1"/>
          </p:cNvPicPr>
          <p:nvPr/>
        </p:nvPicPr>
        <p:blipFill>
          <a:blip r:embed="rId4"/>
          <a:stretch>
            <a:fillRect/>
          </a:stretch>
        </p:blipFill>
        <p:spPr>
          <a:xfrm>
            <a:off x="11072911" y="5118380"/>
            <a:ext cx="900648" cy="1214510"/>
          </a:xfrm>
          <a:prstGeom prst="rect">
            <a:avLst/>
          </a:prstGeom>
        </p:spPr>
      </p:pic>
      <p:sp>
        <p:nvSpPr>
          <p:cNvPr id="6" name="TextBox 5">
            <a:extLst>
              <a:ext uri="{FF2B5EF4-FFF2-40B4-BE49-F238E27FC236}">
                <a16:creationId xmlns:a16="http://schemas.microsoft.com/office/drawing/2014/main" id="{C001F61F-0451-4440-86A8-94CE85CB9CF5}"/>
              </a:ext>
            </a:extLst>
          </p:cNvPr>
          <p:cNvSpPr txBox="1"/>
          <p:nvPr/>
        </p:nvSpPr>
        <p:spPr>
          <a:xfrm rot="16200000">
            <a:off x="-720060" y="2790580"/>
            <a:ext cx="2325291" cy="707886"/>
          </a:xfrm>
          <a:prstGeom prst="rect">
            <a:avLst/>
          </a:prstGeom>
          <a:noFill/>
        </p:spPr>
        <p:txBody>
          <a:bodyPr wrap="square">
            <a:spAutoFit/>
          </a:bodyPr>
          <a:lstStyle/>
          <a:p>
            <a:r>
              <a:rPr lang="id-ID" sz="4000" b="1" dirty="0">
                <a:solidFill>
                  <a:srgbClr val="A93235"/>
                </a:solidFill>
              </a:rPr>
              <a:t>Langkah 4</a:t>
            </a:r>
            <a:endParaRPr lang="en-US" sz="4000" b="1" dirty="0">
              <a:solidFill>
                <a:srgbClr val="A93235"/>
              </a:solidFill>
            </a:endParaRPr>
          </a:p>
        </p:txBody>
      </p:sp>
      <p:sp>
        <p:nvSpPr>
          <p:cNvPr id="7" name="Rectangle 6">
            <a:extLst>
              <a:ext uri="{FF2B5EF4-FFF2-40B4-BE49-F238E27FC236}">
                <a16:creationId xmlns:a16="http://schemas.microsoft.com/office/drawing/2014/main" id="{98C41FBD-E1E3-420C-8EC5-3FBBBB1176AE}"/>
              </a:ext>
            </a:extLst>
          </p:cNvPr>
          <p:cNvSpPr/>
          <p:nvPr/>
        </p:nvSpPr>
        <p:spPr>
          <a:xfrm flipH="1">
            <a:off x="819387" y="1741548"/>
            <a:ext cx="45719" cy="3018118"/>
          </a:xfrm>
          <a:prstGeom prst="rect">
            <a:avLst/>
          </a:prstGeom>
          <a:solidFill>
            <a:srgbClr val="255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a:extLst>
              <a:ext uri="{FF2B5EF4-FFF2-40B4-BE49-F238E27FC236}">
                <a16:creationId xmlns:a16="http://schemas.microsoft.com/office/drawing/2014/main" id="{863BA6E9-3FC4-4133-B295-2FA28E4AE463}"/>
              </a:ext>
            </a:extLst>
          </p:cNvPr>
          <p:cNvSpPr txBox="1"/>
          <p:nvPr/>
        </p:nvSpPr>
        <p:spPr>
          <a:xfrm>
            <a:off x="3795551" y="432848"/>
            <a:ext cx="7887333" cy="5036122"/>
          </a:xfrm>
          <a:prstGeom prst="rect">
            <a:avLst/>
          </a:prstGeom>
          <a:noFill/>
        </p:spPr>
        <p:txBody>
          <a:bodyPr wrap="square">
            <a:spAutoFit/>
          </a:bodyPr>
          <a:lstStyle/>
          <a:p>
            <a:pPr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Tidak sampai disitu, jika anda ingin mempublikasikan menjadi sebuah systematic review, seperti yang saya publikasikan disini</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https://doi.org/10.1016/j.pec.2015.06.004</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(Reliability and validity of OSCE checklists used to assess the communication skills of undergraduate medical students: A systematic review)maka anda harus membuat logbook atau catatan harian sejak proses penggalian ide sampai akhir analisis.</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Dengan asumsi ada sudah menyelesaikan rangkaian diatas, sampai ke tahapan keywords yang sudah lengkap. Maka anda perlu cara khusus untuk mengelola bibliography yang anda dapatkan. Berikut adalah videonya</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https://www.youtube.com/watch?v=69X8QFhDkCU</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Sudah tentu, dalam melakukan penelitian review paper, ada sebuah pekerjaan yang lumayan padat, yaitu membaca. Anda harus memiliki strategi yang tepat dalam membaca, agar dapat menguasai dalam waktu yang singkat. Tips membaca tersebut bisa didapatkan disini</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https://pakwinny.umy.ac.id/academicwriting-1/</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A4AC9990-0226-4754-A31A-F4EC4CE0A2B4}"/>
              </a:ext>
            </a:extLst>
          </p:cNvPr>
          <p:cNvCxnSpPr>
            <a:cxnSpLocks/>
            <a:endCxn id="4" idx="3"/>
          </p:cNvCxnSpPr>
          <p:nvPr/>
        </p:nvCxnSpPr>
        <p:spPr>
          <a:xfrm flipH="1" flipV="1">
            <a:off x="3471570" y="1062436"/>
            <a:ext cx="358460" cy="217724"/>
          </a:xfrm>
          <a:prstGeom prst="line">
            <a:avLst/>
          </a:prstGeom>
          <a:ln>
            <a:solidFill>
              <a:srgbClr val="A6A6A6"/>
            </a:solidFill>
            <a:prstDash val="lg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C5418CB4-6325-4246-B831-27B35933AEA8}"/>
              </a:ext>
            </a:extLst>
          </p:cNvPr>
          <p:cNvCxnSpPr>
            <a:cxnSpLocks/>
          </p:cNvCxnSpPr>
          <p:nvPr/>
        </p:nvCxnSpPr>
        <p:spPr>
          <a:xfrm flipH="1">
            <a:off x="3460077" y="3539467"/>
            <a:ext cx="1889163" cy="0"/>
          </a:xfrm>
          <a:prstGeom prst="line">
            <a:avLst/>
          </a:prstGeom>
          <a:ln>
            <a:solidFill>
              <a:srgbClr val="A6A6A6"/>
            </a:solidFill>
            <a:prstDash val="lgDash"/>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C0BEC924-DEF9-4210-959B-B741C224F2F8}"/>
              </a:ext>
            </a:extLst>
          </p:cNvPr>
          <p:cNvCxnSpPr>
            <a:cxnSpLocks/>
            <a:endCxn id="22" idx="3"/>
          </p:cNvCxnSpPr>
          <p:nvPr/>
        </p:nvCxnSpPr>
        <p:spPr>
          <a:xfrm flipH="1" flipV="1">
            <a:off x="3437091" y="5202906"/>
            <a:ext cx="2180218" cy="77018"/>
          </a:xfrm>
          <a:prstGeom prst="line">
            <a:avLst/>
          </a:prstGeom>
          <a:ln>
            <a:solidFill>
              <a:srgbClr val="A6A6A6"/>
            </a:solidFill>
            <a:prstDash val="lgDash"/>
          </a:ln>
        </p:spPr>
        <p:style>
          <a:lnRef idx="1">
            <a:schemeClr val="accent2"/>
          </a:lnRef>
          <a:fillRef idx="0">
            <a:schemeClr val="accent2"/>
          </a:fillRef>
          <a:effectRef idx="0">
            <a:schemeClr val="accent2"/>
          </a:effectRef>
          <a:fontRef idx="minor">
            <a:schemeClr val="tx1"/>
          </a:fontRef>
        </p:style>
      </p:cxnSp>
      <p:pic>
        <p:nvPicPr>
          <p:cNvPr id="4" name="Picture 3">
            <a:hlinkClick r:id="rId5"/>
            <a:extLst>
              <a:ext uri="{FF2B5EF4-FFF2-40B4-BE49-F238E27FC236}">
                <a16:creationId xmlns:a16="http://schemas.microsoft.com/office/drawing/2014/main" id="{1CBD054D-E96B-413D-822D-0347CA0B74C5}"/>
              </a:ext>
            </a:extLst>
          </p:cNvPr>
          <p:cNvPicPr>
            <a:picLocks noChangeAspect="1"/>
          </p:cNvPicPr>
          <p:nvPr/>
        </p:nvPicPr>
        <p:blipFill>
          <a:blip r:embed="rId6"/>
          <a:stretch>
            <a:fillRect/>
          </a:stretch>
        </p:blipFill>
        <p:spPr>
          <a:xfrm>
            <a:off x="1212073" y="427262"/>
            <a:ext cx="2259497" cy="1270347"/>
          </a:xfrm>
          <a:prstGeom prst="rect">
            <a:avLst/>
          </a:prstGeom>
        </p:spPr>
      </p:pic>
      <p:pic>
        <p:nvPicPr>
          <p:cNvPr id="19" name="Picture 18">
            <a:hlinkClick r:id="rId7"/>
            <a:extLst>
              <a:ext uri="{FF2B5EF4-FFF2-40B4-BE49-F238E27FC236}">
                <a16:creationId xmlns:a16="http://schemas.microsoft.com/office/drawing/2014/main" id="{84856446-C0A9-481C-9A96-9FBC703B5DE8}"/>
              </a:ext>
            </a:extLst>
          </p:cNvPr>
          <p:cNvPicPr>
            <a:picLocks noChangeAspect="1"/>
          </p:cNvPicPr>
          <p:nvPr/>
        </p:nvPicPr>
        <p:blipFill>
          <a:blip r:embed="rId8"/>
          <a:stretch>
            <a:fillRect/>
          </a:stretch>
        </p:blipFill>
        <p:spPr>
          <a:xfrm>
            <a:off x="1256874" y="2907525"/>
            <a:ext cx="2248002" cy="1263884"/>
          </a:xfrm>
          <a:prstGeom prst="rect">
            <a:avLst/>
          </a:prstGeom>
        </p:spPr>
      </p:pic>
      <p:pic>
        <p:nvPicPr>
          <p:cNvPr id="22" name="Picture 21">
            <a:hlinkClick r:id="rId9"/>
            <a:extLst>
              <a:ext uri="{FF2B5EF4-FFF2-40B4-BE49-F238E27FC236}">
                <a16:creationId xmlns:a16="http://schemas.microsoft.com/office/drawing/2014/main" id="{8D0E054B-B63A-4F63-83FB-5B4360EC095C}"/>
              </a:ext>
            </a:extLst>
          </p:cNvPr>
          <p:cNvPicPr>
            <a:picLocks noChangeAspect="1"/>
          </p:cNvPicPr>
          <p:nvPr/>
        </p:nvPicPr>
        <p:blipFill>
          <a:blip r:embed="rId10"/>
          <a:stretch>
            <a:fillRect/>
          </a:stretch>
        </p:blipFill>
        <p:spPr>
          <a:xfrm>
            <a:off x="1256874" y="4590019"/>
            <a:ext cx="2180217" cy="1225773"/>
          </a:xfrm>
          <a:prstGeom prst="rect">
            <a:avLst/>
          </a:prstGeom>
        </p:spPr>
      </p:pic>
    </p:spTree>
    <p:extLst>
      <p:ext uri="{BB962C8B-B14F-4D97-AF65-F5344CB8AC3E}">
        <p14:creationId xmlns:p14="http://schemas.microsoft.com/office/powerpoint/2010/main" val="3783891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9FD703-E26A-467E-804C-C880ADB07C3B}"/>
              </a:ext>
            </a:extLst>
          </p:cNvPr>
          <p:cNvPicPr>
            <a:picLocks noChangeAspect="1"/>
          </p:cNvPicPr>
          <p:nvPr/>
        </p:nvPicPr>
        <p:blipFill>
          <a:blip r:embed="rId3"/>
          <a:stretch>
            <a:fillRect/>
          </a:stretch>
        </p:blipFill>
        <p:spPr>
          <a:xfrm>
            <a:off x="0" y="6500121"/>
            <a:ext cx="12192000" cy="38395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F1D9EF95-8252-4F90-B87B-6EB56A15F9F8}"/>
              </a:ext>
            </a:extLst>
          </p:cNvPr>
          <p:cNvPicPr>
            <a:picLocks noChangeAspect="1"/>
          </p:cNvPicPr>
          <p:nvPr/>
        </p:nvPicPr>
        <p:blipFill>
          <a:blip r:embed="rId4"/>
          <a:stretch>
            <a:fillRect/>
          </a:stretch>
        </p:blipFill>
        <p:spPr>
          <a:xfrm>
            <a:off x="11072911" y="5118380"/>
            <a:ext cx="900648" cy="1214510"/>
          </a:xfrm>
          <a:prstGeom prst="rect">
            <a:avLst/>
          </a:prstGeom>
        </p:spPr>
      </p:pic>
      <p:sp>
        <p:nvSpPr>
          <p:cNvPr id="6" name="TextBox 5">
            <a:extLst>
              <a:ext uri="{FF2B5EF4-FFF2-40B4-BE49-F238E27FC236}">
                <a16:creationId xmlns:a16="http://schemas.microsoft.com/office/drawing/2014/main" id="{C001F61F-0451-4440-86A8-94CE85CB9CF5}"/>
              </a:ext>
            </a:extLst>
          </p:cNvPr>
          <p:cNvSpPr txBox="1"/>
          <p:nvPr/>
        </p:nvSpPr>
        <p:spPr>
          <a:xfrm rot="16200000">
            <a:off x="-720060" y="2790580"/>
            <a:ext cx="2325291" cy="707886"/>
          </a:xfrm>
          <a:prstGeom prst="rect">
            <a:avLst/>
          </a:prstGeom>
          <a:noFill/>
        </p:spPr>
        <p:txBody>
          <a:bodyPr wrap="square">
            <a:spAutoFit/>
          </a:bodyPr>
          <a:lstStyle/>
          <a:p>
            <a:r>
              <a:rPr lang="id-ID" sz="4000" b="1" dirty="0">
                <a:solidFill>
                  <a:srgbClr val="A93235"/>
                </a:solidFill>
              </a:rPr>
              <a:t>Langkah 4</a:t>
            </a:r>
            <a:endParaRPr lang="en-US" sz="4000" b="1" dirty="0">
              <a:solidFill>
                <a:srgbClr val="A93235"/>
              </a:solidFill>
            </a:endParaRPr>
          </a:p>
        </p:txBody>
      </p:sp>
      <p:sp>
        <p:nvSpPr>
          <p:cNvPr id="7" name="Rectangle 6">
            <a:extLst>
              <a:ext uri="{FF2B5EF4-FFF2-40B4-BE49-F238E27FC236}">
                <a16:creationId xmlns:a16="http://schemas.microsoft.com/office/drawing/2014/main" id="{98C41FBD-E1E3-420C-8EC5-3FBBBB1176AE}"/>
              </a:ext>
            </a:extLst>
          </p:cNvPr>
          <p:cNvSpPr/>
          <p:nvPr/>
        </p:nvSpPr>
        <p:spPr>
          <a:xfrm flipH="1">
            <a:off x="819387" y="1741548"/>
            <a:ext cx="45719" cy="3018118"/>
          </a:xfrm>
          <a:prstGeom prst="rect">
            <a:avLst/>
          </a:prstGeom>
          <a:solidFill>
            <a:srgbClr val="255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a:extLst>
              <a:ext uri="{FF2B5EF4-FFF2-40B4-BE49-F238E27FC236}">
                <a16:creationId xmlns:a16="http://schemas.microsoft.com/office/drawing/2014/main" id="{863BA6E9-3FC4-4133-B295-2FA28E4AE463}"/>
              </a:ext>
            </a:extLst>
          </p:cNvPr>
          <p:cNvSpPr txBox="1"/>
          <p:nvPr/>
        </p:nvSpPr>
        <p:spPr>
          <a:xfrm>
            <a:off x="3795551" y="432848"/>
            <a:ext cx="7887333" cy="4637167"/>
          </a:xfrm>
          <a:prstGeom prst="rect">
            <a:avLst/>
          </a:prstGeom>
          <a:noFill/>
        </p:spPr>
        <p:txBody>
          <a:bodyPr wrap="square">
            <a:spAutoFit/>
          </a:bodyPr>
          <a:lstStyle/>
          <a:p>
            <a:pPr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Tahapan filtering papers adalah pekerjaan yang sangat berat dalam sebuah systematic review, pada kenyataannya sering kali kita harus membaca 3-4 kali untuk sebuah paper saja. Tips berikut bisa memudahkan prosesnya, dan sudah saya terapkan ke 3 systematic review lain yang sekarang sedang dalam proses submission.</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https://www.youtube.com/watch?v=RnMvsbA8s4E&amp;t=192s</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Tentu setelah aktifitas diatas, analisis artikel terpilih menjadi pekerjaan utama untuk menuangkan hasil penelitian kita. Tips sederhana, pilihlah contoh systematic review dari jurnal terpercaya, yang anda sukai atau cocok style nya. Tirulah cara menulisnya, tirulah format penyampaian dan penulisannya. Itu semua adalah tergantung anda penulis, selera.</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Dan ada beberapa catatan kecil mengenai pembuatan SR, yang saya temukan dalam beberapa project research SR yang bersinggungan dengan multi disiplin ilmu</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https://pakwinny.umy.ac.id/systematic-reviewfantasy/</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572DE0D9-3691-446A-ACAB-189154B3BECF}"/>
              </a:ext>
            </a:extLst>
          </p:cNvPr>
          <p:cNvCxnSpPr>
            <a:cxnSpLocks/>
            <a:endCxn id="4" idx="3"/>
          </p:cNvCxnSpPr>
          <p:nvPr/>
        </p:nvCxnSpPr>
        <p:spPr>
          <a:xfrm flipH="1">
            <a:off x="3437091" y="2178207"/>
            <a:ext cx="1576869" cy="1"/>
          </a:xfrm>
          <a:prstGeom prst="line">
            <a:avLst/>
          </a:prstGeom>
          <a:ln>
            <a:solidFill>
              <a:srgbClr val="A6A6A6"/>
            </a:solidFill>
            <a:prstDash val="lg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C5418CB4-6325-4246-B831-27B35933AEA8}"/>
              </a:ext>
            </a:extLst>
          </p:cNvPr>
          <p:cNvCxnSpPr>
            <a:cxnSpLocks/>
            <a:endCxn id="13" idx="3"/>
          </p:cNvCxnSpPr>
          <p:nvPr/>
        </p:nvCxnSpPr>
        <p:spPr>
          <a:xfrm flipH="1">
            <a:off x="3437091" y="4872198"/>
            <a:ext cx="1759750" cy="0"/>
          </a:xfrm>
          <a:prstGeom prst="line">
            <a:avLst/>
          </a:prstGeom>
          <a:ln>
            <a:solidFill>
              <a:srgbClr val="A6A6A6"/>
            </a:solidFill>
            <a:prstDash val="lgDash"/>
          </a:ln>
        </p:spPr>
        <p:style>
          <a:lnRef idx="1">
            <a:schemeClr val="accent2"/>
          </a:lnRef>
          <a:fillRef idx="0">
            <a:schemeClr val="accent2"/>
          </a:fillRef>
          <a:effectRef idx="0">
            <a:schemeClr val="accent2"/>
          </a:effectRef>
          <a:fontRef idx="minor">
            <a:schemeClr val="tx1"/>
          </a:fontRef>
        </p:style>
      </p:cxnSp>
      <p:pic>
        <p:nvPicPr>
          <p:cNvPr id="4" name="Picture 3">
            <a:hlinkClick r:id="rId5"/>
            <a:extLst>
              <a:ext uri="{FF2B5EF4-FFF2-40B4-BE49-F238E27FC236}">
                <a16:creationId xmlns:a16="http://schemas.microsoft.com/office/drawing/2014/main" id="{BFAF1943-58DF-4E37-B039-61D769B926D1}"/>
              </a:ext>
            </a:extLst>
          </p:cNvPr>
          <p:cNvPicPr>
            <a:picLocks noChangeAspect="1"/>
          </p:cNvPicPr>
          <p:nvPr/>
        </p:nvPicPr>
        <p:blipFill>
          <a:blip r:embed="rId6"/>
          <a:stretch>
            <a:fillRect/>
          </a:stretch>
        </p:blipFill>
        <p:spPr>
          <a:xfrm>
            <a:off x="1189088" y="1546265"/>
            <a:ext cx="2248003" cy="1263885"/>
          </a:xfrm>
          <a:prstGeom prst="rect">
            <a:avLst/>
          </a:prstGeom>
        </p:spPr>
      </p:pic>
      <p:pic>
        <p:nvPicPr>
          <p:cNvPr id="13" name="Picture 12">
            <a:hlinkClick r:id="rId7"/>
            <a:extLst>
              <a:ext uri="{FF2B5EF4-FFF2-40B4-BE49-F238E27FC236}">
                <a16:creationId xmlns:a16="http://schemas.microsoft.com/office/drawing/2014/main" id="{25EFB5F5-4C69-4A3A-A38A-6BCD946C82CA}"/>
              </a:ext>
            </a:extLst>
          </p:cNvPr>
          <p:cNvPicPr>
            <a:picLocks noChangeAspect="1"/>
          </p:cNvPicPr>
          <p:nvPr/>
        </p:nvPicPr>
        <p:blipFill>
          <a:blip r:embed="rId8"/>
          <a:stretch>
            <a:fillRect/>
          </a:stretch>
        </p:blipFill>
        <p:spPr>
          <a:xfrm>
            <a:off x="1189088" y="4240256"/>
            <a:ext cx="2248003" cy="1263884"/>
          </a:xfrm>
          <a:prstGeom prst="rect">
            <a:avLst/>
          </a:prstGeom>
        </p:spPr>
      </p:pic>
    </p:spTree>
    <p:extLst>
      <p:ext uri="{BB962C8B-B14F-4D97-AF65-F5344CB8AC3E}">
        <p14:creationId xmlns:p14="http://schemas.microsoft.com/office/powerpoint/2010/main" val="902603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9FD703-E26A-467E-804C-C880ADB07C3B}"/>
              </a:ext>
            </a:extLst>
          </p:cNvPr>
          <p:cNvPicPr>
            <a:picLocks noChangeAspect="1"/>
          </p:cNvPicPr>
          <p:nvPr/>
        </p:nvPicPr>
        <p:blipFill>
          <a:blip r:embed="rId3"/>
          <a:stretch>
            <a:fillRect/>
          </a:stretch>
        </p:blipFill>
        <p:spPr>
          <a:xfrm>
            <a:off x="0" y="6500121"/>
            <a:ext cx="12192000" cy="38395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F1D9EF95-8252-4F90-B87B-6EB56A15F9F8}"/>
              </a:ext>
            </a:extLst>
          </p:cNvPr>
          <p:cNvPicPr>
            <a:picLocks noChangeAspect="1"/>
          </p:cNvPicPr>
          <p:nvPr/>
        </p:nvPicPr>
        <p:blipFill>
          <a:blip r:embed="rId4"/>
          <a:stretch>
            <a:fillRect/>
          </a:stretch>
        </p:blipFill>
        <p:spPr>
          <a:xfrm>
            <a:off x="11072911" y="5118380"/>
            <a:ext cx="900648" cy="1214510"/>
          </a:xfrm>
          <a:prstGeom prst="rect">
            <a:avLst/>
          </a:prstGeom>
        </p:spPr>
      </p:pic>
      <p:sp>
        <p:nvSpPr>
          <p:cNvPr id="6" name="TextBox 5">
            <a:extLst>
              <a:ext uri="{FF2B5EF4-FFF2-40B4-BE49-F238E27FC236}">
                <a16:creationId xmlns:a16="http://schemas.microsoft.com/office/drawing/2014/main" id="{C001F61F-0451-4440-86A8-94CE85CB9CF5}"/>
              </a:ext>
            </a:extLst>
          </p:cNvPr>
          <p:cNvSpPr txBox="1"/>
          <p:nvPr/>
        </p:nvSpPr>
        <p:spPr>
          <a:xfrm rot="16200000">
            <a:off x="-720060" y="2790580"/>
            <a:ext cx="2325291" cy="707886"/>
          </a:xfrm>
          <a:prstGeom prst="rect">
            <a:avLst/>
          </a:prstGeom>
          <a:noFill/>
        </p:spPr>
        <p:txBody>
          <a:bodyPr wrap="square">
            <a:spAutoFit/>
          </a:bodyPr>
          <a:lstStyle/>
          <a:p>
            <a:r>
              <a:rPr lang="id-ID" sz="4000" b="1" dirty="0">
                <a:solidFill>
                  <a:srgbClr val="A93235"/>
                </a:solidFill>
              </a:rPr>
              <a:t>Langkah 4</a:t>
            </a:r>
            <a:endParaRPr lang="en-US" sz="4000" b="1" dirty="0">
              <a:solidFill>
                <a:srgbClr val="A93235"/>
              </a:solidFill>
            </a:endParaRPr>
          </a:p>
        </p:txBody>
      </p:sp>
      <p:sp>
        <p:nvSpPr>
          <p:cNvPr id="7" name="Rectangle 6">
            <a:extLst>
              <a:ext uri="{FF2B5EF4-FFF2-40B4-BE49-F238E27FC236}">
                <a16:creationId xmlns:a16="http://schemas.microsoft.com/office/drawing/2014/main" id="{98C41FBD-E1E3-420C-8EC5-3FBBBB1176AE}"/>
              </a:ext>
            </a:extLst>
          </p:cNvPr>
          <p:cNvSpPr/>
          <p:nvPr/>
        </p:nvSpPr>
        <p:spPr>
          <a:xfrm flipH="1">
            <a:off x="819387" y="1741548"/>
            <a:ext cx="45719" cy="3018118"/>
          </a:xfrm>
          <a:prstGeom prst="rect">
            <a:avLst/>
          </a:prstGeom>
          <a:solidFill>
            <a:srgbClr val="255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a:extLst>
              <a:ext uri="{FF2B5EF4-FFF2-40B4-BE49-F238E27FC236}">
                <a16:creationId xmlns:a16="http://schemas.microsoft.com/office/drawing/2014/main" id="{863BA6E9-3FC4-4133-B295-2FA28E4AE463}"/>
              </a:ext>
            </a:extLst>
          </p:cNvPr>
          <p:cNvSpPr txBox="1"/>
          <p:nvPr/>
        </p:nvSpPr>
        <p:spPr>
          <a:xfrm>
            <a:off x="3932711" y="2030881"/>
            <a:ext cx="7887333" cy="2562625"/>
          </a:xfrm>
          <a:prstGeom prst="rect">
            <a:avLst/>
          </a:prstGeom>
          <a:noFill/>
        </p:spPr>
        <p:txBody>
          <a:bodyPr wrap="square">
            <a:spAutoFit/>
          </a:bodyPr>
          <a:lstStyle/>
          <a:p>
            <a:pPr>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Reporting Literature Review</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Salah satu contoh hasil review paper menggunakan metode technical notes</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http://journals.ums.ac.id/index.php/benefit/article/view/10639</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(Kepemimpinan Islami dalam Meningkatkan Kinerja Pegawai: Mini Literature Review), author adalah student dari prodi MARS UMY</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dan penjelasan singkat proses pembuatannya dapat dilihat di</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https://pakwinny.umy.ac.id/review-literature/</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572DE0D9-3691-446A-ACAB-189154B3BECF}"/>
              </a:ext>
            </a:extLst>
          </p:cNvPr>
          <p:cNvCxnSpPr>
            <a:cxnSpLocks/>
            <a:endCxn id="4" idx="3"/>
          </p:cNvCxnSpPr>
          <p:nvPr/>
        </p:nvCxnSpPr>
        <p:spPr>
          <a:xfrm flipH="1" flipV="1">
            <a:off x="3437091" y="2983041"/>
            <a:ext cx="495620" cy="60243"/>
          </a:xfrm>
          <a:prstGeom prst="line">
            <a:avLst/>
          </a:prstGeom>
          <a:ln>
            <a:solidFill>
              <a:srgbClr val="A6A6A6"/>
            </a:solidFill>
            <a:prstDash val="lg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C5418CB4-6325-4246-B831-27B35933AEA8}"/>
              </a:ext>
            </a:extLst>
          </p:cNvPr>
          <p:cNvCxnSpPr>
            <a:cxnSpLocks/>
            <a:endCxn id="13" idx="3"/>
          </p:cNvCxnSpPr>
          <p:nvPr/>
        </p:nvCxnSpPr>
        <p:spPr>
          <a:xfrm flipH="1">
            <a:off x="3434889" y="4419600"/>
            <a:ext cx="2245802" cy="184026"/>
          </a:xfrm>
          <a:prstGeom prst="line">
            <a:avLst/>
          </a:prstGeom>
          <a:ln>
            <a:solidFill>
              <a:srgbClr val="A6A6A6"/>
            </a:solidFill>
            <a:prstDash val="lgDash"/>
          </a:ln>
        </p:spPr>
        <p:style>
          <a:lnRef idx="1">
            <a:schemeClr val="accent2"/>
          </a:lnRef>
          <a:fillRef idx="0">
            <a:schemeClr val="accent2"/>
          </a:fillRef>
          <a:effectRef idx="0">
            <a:schemeClr val="accent2"/>
          </a:effectRef>
          <a:fontRef idx="minor">
            <a:schemeClr val="tx1"/>
          </a:fontRef>
        </p:style>
      </p:cxnSp>
      <p:pic>
        <p:nvPicPr>
          <p:cNvPr id="4" name="Picture 3">
            <a:hlinkClick r:id="rId5"/>
            <a:extLst>
              <a:ext uri="{FF2B5EF4-FFF2-40B4-BE49-F238E27FC236}">
                <a16:creationId xmlns:a16="http://schemas.microsoft.com/office/drawing/2014/main" id="{2F6272B3-4A73-4866-B220-1DB0AD756800}"/>
              </a:ext>
            </a:extLst>
          </p:cNvPr>
          <p:cNvPicPr>
            <a:picLocks noChangeAspect="1"/>
          </p:cNvPicPr>
          <p:nvPr/>
        </p:nvPicPr>
        <p:blipFill>
          <a:blip r:embed="rId6"/>
          <a:stretch>
            <a:fillRect/>
          </a:stretch>
        </p:blipFill>
        <p:spPr>
          <a:xfrm>
            <a:off x="1189087" y="2351098"/>
            <a:ext cx="2248004" cy="1263885"/>
          </a:xfrm>
          <a:prstGeom prst="rect">
            <a:avLst/>
          </a:prstGeom>
        </p:spPr>
      </p:pic>
      <p:pic>
        <p:nvPicPr>
          <p:cNvPr id="13" name="Picture 12">
            <a:hlinkClick r:id="rId7"/>
            <a:extLst>
              <a:ext uri="{FF2B5EF4-FFF2-40B4-BE49-F238E27FC236}">
                <a16:creationId xmlns:a16="http://schemas.microsoft.com/office/drawing/2014/main" id="{07BAEFAC-923C-49D5-8685-DE8D813C3FBB}"/>
              </a:ext>
            </a:extLst>
          </p:cNvPr>
          <p:cNvPicPr>
            <a:picLocks noChangeAspect="1"/>
          </p:cNvPicPr>
          <p:nvPr/>
        </p:nvPicPr>
        <p:blipFill>
          <a:blip r:embed="rId8"/>
          <a:stretch>
            <a:fillRect/>
          </a:stretch>
        </p:blipFill>
        <p:spPr>
          <a:xfrm>
            <a:off x="1189087" y="3972302"/>
            <a:ext cx="2245802" cy="1262647"/>
          </a:xfrm>
          <a:prstGeom prst="rect">
            <a:avLst/>
          </a:prstGeom>
        </p:spPr>
      </p:pic>
    </p:spTree>
    <p:extLst>
      <p:ext uri="{BB962C8B-B14F-4D97-AF65-F5344CB8AC3E}">
        <p14:creationId xmlns:p14="http://schemas.microsoft.com/office/powerpoint/2010/main" val="2104015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large building with a mountain in the background&#10;&#10;Description automatically generated">
            <a:extLst>
              <a:ext uri="{FF2B5EF4-FFF2-40B4-BE49-F238E27FC236}">
                <a16:creationId xmlns:a16="http://schemas.microsoft.com/office/drawing/2014/main" id="{AA286832-BD52-4AA7-ADB8-6AB958ED608A}"/>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5013" y="0"/>
            <a:ext cx="12181974" cy="6858000"/>
          </a:xfrm>
          <a:prstGeom prst="rect">
            <a:avLst/>
          </a:prstGeom>
        </p:spPr>
      </p:pic>
      <p:sp>
        <p:nvSpPr>
          <p:cNvPr id="11" name="Subtitle 10">
            <a:extLst>
              <a:ext uri="{FF2B5EF4-FFF2-40B4-BE49-F238E27FC236}">
                <a16:creationId xmlns:a16="http://schemas.microsoft.com/office/drawing/2014/main" id="{8620342A-605D-42A4-A2F5-57BEF5553F41}"/>
              </a:ext>
            </a:extLst>
          </p:cNvPr>
          <p:cNvSpPr>
            <a:spLocks noGrp="1"/>
          </p:cNvSpPr>
          <p:nvPr>
            <p:ph type="subTitle" idx="1"/>
          </p:nvPr>
        </p:nvSpPr>
        <p:spPr>
          <a:xfrm>
            <a:off x="6374299" y="3649697"/>
            <a:ext cx="4293701" cy="1107833"/>
          </a:xfrm>
        </p:spPr>
        <p:txBody>
          <a:bodyPr>
            <a:normAutofit/>
          </a:bodyPr>
          <a:lstStyle/>
          <a:p>
            <a:pPr algn="l">
              <a:lnSpc>
                <a:spcPct val="100000"/>
              </a:lnSpc>
              <a:spcBef>
                <a:spcPts val="0"/>
              </a:spcBef>
            </a:pPr>
            <a:r>
              <a:rPr lang="en-US" sz="1800" dirty="0"/>
              <a:t>Master of Hospital Administration</a:t>
            </a:r>
          </a:p>
          <a:p>
            <a:pPr algn="l">
              <a:lnSpc>
                <a:spcPct val="100000"/>
              </a:lnSpc>
              <a:spcBef>
                <a:spcPts val="0"/>
              </a:spcBef>
            </a:pPr>
            <a:r>
              <a:rPr lang="id-ID" sz="1800" dirty="0"/>
              <a:t>Universitas Muhammadiyah Yogyakarta</a:t>
            </a:r>
          </a:p>
          <a:p>
            <a:pPr algn="l">
              <a:lnSpc>
                <a:spcPct val="100000"/>
              </a:lnSpc>
              <a:spcBef>
                <a:spcPts val="0"/>
              </a:spcBef>
            </a:pPr>
            <a:r>
              <a:rPr lang="id-ID" sz="1800" dirty="0"/>
              <a:t>2020</a:t>
            </a:r>
          </a:p>
        </p:txBody>
      </p:sp>
      <p:sp>
        <p:nvSpPr>
          <p:cNvPr id="6" name="Rectangle 5">
            <a:extLst>
              <a:ext uri="{FF2B5EF4-FFF2-40B4-BE49-F238E27FC236}">
                <a16:creationId xmlns:a16="http://schemas.microsoft.com/office/drawing/2014/main" id="{E7757624-5D2C-45C0-9FA0-A0880DEB4A2D}"/>
              </a:ext>
            </a:extLst>
          </p:cNvPr>
          <p:cNvSpPr/>
          <p:nvPr/>
        </p:nvSpPr>
        <p:spPr>
          <a:xfrm>
            <a:off x="6374299" y="2141592"/>
            <a:ext cx="4731023" cy="1508105"/>
          </a:xfrm>
          <a:prstGeom prst="rect">
            <a:avLst/>
          </a:prstGeom>
        </p:spPr>
        <p:txBody>
          <a:bodyPr wrap="square">
            <a:spAutoFit/>
          </a:bodyPr>
          <a:lstStyle/>
          <a:p>
            <a:r>
              <a:rPr lang="id-ID" sz="3200" dirty="0" err="1">
                <a:solidFill>
                  <a:prstClr val="black"/>
                </a:solidFill>
                <a:latin typeface="Calibri Light" panose="020F0302020204030204"/>
              </a:rPr>
              <a:t>Maturnuwun</a:t>
            </a:r>
            <a:endParaRPr lang="id-ID" sz="3200" dirty="0">
              <a:solidFill>
                <a:prstClr val="black"/>
              </a:solidFill>
              <a:latin typeface="Calibri Light" panose="020F0302020204030204"/>
            </a:endParaRPr>
          </a:p>
          <a:p>
            <a:r>
              <a:rPr lang="id-ID" sz="6000" b="1" dirty="0" err="1">
                <a:solidFill>
                  <a:srgbClr val="AD3336"/>
                </a:solidFill>
                <a:latin typeface="Calibri Light" panose="020F0302020204030204"/>
                <a:ea typeface="+mj-ea"/>
                <a:cs typeface="+mj-cs"/>
              </a:rPr>
              <a:t>Thank</a:t>
            </a:r>
            <a:r>
              <a:rPr lang="id-ID" sz="6000" b="1" dirty="0">
                <a:solidFill>
                  <a:srgbClr val="AD3336"/>
                </a:solidFill>
                <a:latin typeface="Calibri Light" panose="020F0302020204030204"/>
                <a:ea typeface="+mj-ea"/>
                <a:cs typeface="+mj-cs"/>
              </a:rPr>
              <a:t> You</a:t>
            </a:r>
            <a:endParaRPr lang="id-ID" b="1" dirty="0">
              <a:solidFill>
                <a:srgbClr val="AD3336"/>
              </a:solidFill>
            </a:endParaRPr>
          </a:p>
        </p:txBody>
      </p:sp>
      <p:pic>
        <p:nvPicPr>
          <p:cNvPr id="3" name="Picture 2" descr="A picture containing text&#10;&#10;Description automatically generated">
            <a:extLst>
              <a:ext uri="{FF2B5EF4-FFF2-40B4-BE49-F238E27FC236}">
                <a16:creationId xmlns:a16="http://schemas.microsoft.com/office/drawing/2014/main" id="{7E70B0E0-5FA3-428C-9456-AA478B9E36E9}"/>
              </a:ext>
            </a:extLst>
          </p:cNvPr>
          <p:cNvPicPr>
            <a:picLocks noChangeAspect="1"/>
          </p:cNvPicPr>
          <p:nvPr/>
        </p:nvPicPr>
        <p:blipFill>
          <a:blip r:embed="rId3"/>
          <a:stretch>
            <a:fillRect/>
          </a:stretch>
        </p:blipFill>
        <p:spPr>
          <a:xfrm>
            <a:off x="1944301" y="1688513"/>
            <a:ext cx="2556827" cy="3447843"/>
          </a:xfrm>
          <a:prstGeom prst="rect">
            <a:avLst/>
          </a:prstGeom>
        </p:spPr>
      </p:pic>
      <p:pic>
        <p:nvPicPr>
          <p:cNvPr id="9" name="Picture 8">
            <a:extLst>
              <a:ext uri="{FF2B5EF4-FFF2-40B4-BE49-F238E27FC236}">
                <a16:creationId xmlns:a16="http://schemas.microsoft.com/office/drawing/2014/main" id="{52F4DFF9-D548-46F7-B16B-8CC7CE45C990}"/>
              </a:ext>
            </a:extLst>
          </p:cNvPr>
          <p:cNvPicPr>
            <a:picLocks noChangeAspect="1"/>
          </p:cNvPicPr>
          <p:nvPr/>
        </p:nvPicPr>
        <p:blipFill>
          <a:blip r:embed="rId4"/>
          <a:stretch>
            <a:fillRect/>
          </a:stretch>
        </p:blipFill>
        <p:spPr>
          <a:xfrm>
            <a:off x="0" y="6500121"/>
            <a:ext cx="12192000" cy="383952"/>
          </a:xfrm>
          <a:prstGeom prst="rect">
            <a:avLst/>
          </a:prstGeom>
        </p:spPr>
      </p:pic>
      <p:sp>
        <p:nvSpPr>
          <p:cNvPr id="2" name="Rectangle 1">
            <a:extLst>
              <a:ext uri="{FF2B5EF4-FFF2-40B4-BE49-F238E27FC236}">
                <a16:creationId xmlns:a16="http://schemas.microsoft.com/office/drawing/2014/main" id="{0D2D0AC2-A8CB-4754-97C5-76F65FE5FB34}"/>
              </a:ext>
            </a:extLst>
          </p:cNvPr>
          <p:cNvSpPr/>
          <p:nvPr/>
        </p:nvSpPr>
        <p:spPr>
          <a:xfrm>
            <a:off x="5475372" y="1569244"/>
            <a:ext cx="45719" cy="3686379"/>
          </a:xfrm>
          <a:prstGeom prst="rect">
            <a:avLst/>
          </a:prstGeom>
          <a:solidFill>
            <a:srgbClr val="FFC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117748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2DC92DC-16D7-4746-A6D7-2B88EB69AC97}"/>
              </a:ext>
            </a:extLst>
          </p:cNvPr>
          <p:cNvSpPr>
            <a:spLocks noGrp="1"/>
          </p:cNvSpPr>
          <p:nvPr>
            <p:ph type="title"/>
          </p:nvPr>
        </p:nvSpPr>
        <p:spPr>
          <a:xfrm>
            <a:off x="1680091" y="494490"/>
            <a:ext cx="8831817" cy="733419"/>
          </a:xfrm>
        </p:spPr>
        <p:txBody>
          <a:bodyPr>
            <a:normAutofit/>
          </a:bodyPr>
          <a:lstStyle/>
          <a:p>
            <a:pPr algn="ctr"/>
            <a:r>
              <a:rPr lang="id-ID" b="1" dirty="0">
                <a:solidFill>
                  <a:srgbClr val="AD3336"/>
                </a:solidFill>
                <a:latin typeface="+mn-lt"/>
              </a:rPr>
              <a:t>Note:</a:t>
            </a:r>
          </a:p>
        </p:txBody>
      </p:sp>
      <p:pic>
        <p:nvPicPr>
          <p:cNvPr id="8" name="Picture 7">
            <a:extLst>
              <a:ext uri="{FF2B5EF4-FFF2-40B4-BE49-F238E27FC236}">
                <a16:creationId xmlns:a16="http://schemas.microsoft.com/office/drawing/2014/main" id="{5FF1256D-FAA8-4709-8BC5-5BEE047ED284}"/>
              </a:ext>
            </a:extLst>
          </p:cNvPr>
          <p:cNvPicPr>
            <a:picLocks noChangeAspect="1"/>
          </p:cNvPicPr>
          <p:nvPr/>
        </p:nvPicPr>
        <p:blipFill>
          <a:blip r:embed="rId2"/>
          <a:stretch>
            <a:fillRect/>
          </a:stretch>
        </p:blipFill>
        <p:spPr>
          <a:xfrm>
            <a:off x="0" y="6500121"/>
            <a:ext cx="12192000" cy="383952"/>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CCB5C79-D719-4DFE-A7CE-F9CA258FEB45}"/>
              </a:ext>
            </a:extLst>
          </p:cNvPr>
          <p:cNvPicPr>
            <a:picLocks noChangeAspect="1"/>
          </p:cNvPicPr>
          <p:nvPr/>
        </p:nvPicPr>
        <p:blipFill>
          <a:blip r:embed="rId3"/>
          <a:stretch>
            <a:fillRect/>
          </a:stretch>
        </p:blipFill>
        <p:spPr>
          <a:xfrm>
            <a:off x="11072911" y="5118380"/>
            <a:ext cx="900648" cy="1214510"/>
          </a:xfrm>
          <a:prstGeom prst="rect">
            <a:avLst/>
          </a:prstGeom>
        </p:spPr>
      </p:pic>
      <p:sp>
        <p:nvSpPr>
          <p:cNvPr id="9" name="TextBox 8">
            <a:extLst>
              <a:ext uri="{FF2B5EF4-FFF2-40B4-BE49-F238E27FC236}">
                <a16:creationId xmlns:a16="http://schemas.microsoft.com/office/drawing/2014/main" id="{52C8D258-4FB4-4366-9D81-12678904C2CF}"/>
              </a:ext>
            </a:extLst>
          </p:cNvPr>
          <p:cNvSpPr txBox="1"/>
          <p:nvPr/>
        </p:nvSpPr>
        <p:spPr>
          <a:xfrm>
            <a:off x="544284" y="1992408"/>
            <a:ext cx="11103429" cy="369332"/>
          </a:xfrm>
          <a:prstGeom prst="rect">
            <a:avLst/>
          </a:prstGeom>
          <a:noFill/>
        </p:spPr>
        <p:txBody>
          <a:bodyPr wrap="square">
            <a:spAutoFit/>
          </a:bodyPr>
          <a:lstStyle/>
          <a:p>
            <a:pPr marL="0" indent="0" algn="ctr">
              <a:buNone/>
            </a:pPr>
            <a:r>
              <a:rPr lang="id-ID" sz="1800" dirty="0"/>
              <a:t>................................</a:t>
            </a:r>
            <a:endParaRPr lang="en-US" sz="1800" dirty="0"/>
          </a:p>
        </p:txBody>
      </p:sp>
    </p:spTree>
    <p:extLst>
      <p:ext uri="{BB962C8B-B14F-4D97-AF65-F5344CB8AC3E}">
        <p14:creationId xmlns:p14="http://schemas.microsoft.com/office/powerpoint/2010/main" val="1948202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8F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E78F19-5D01-0843-AD59-7488C997D495}"/>
              </a:ext>
            </a:extLst>
          </p:cNvPr>
          <p:cNvSpPr>
            <a:spLocks noGrp="1"/>
          </p:cNvSpPr>
          <p:nvPr>
            <p:ph type="title"/>
          </p:nvPr>
        </p:nvSpPr>
        <p:spPr>
          <a:xfrm>
            <a:off x="4890660" y="1779027"/>
            <a:ext cx="6632575" cy="2819257"/>
          </a:xfrm>
        </p:spPr>
        <p:txBody>
          <a:bodyPr>
            <a:noAutofit/>
          </a:bodyPr>
          <a:lstStyle/>
          <a:p>
            <a:pPr>
              <a:lnSpc>
                <a:spcPct val="107000"/>
              </a:lnSpc>
              <a:spcAft>
                <a:spcPts val="800"/>
              </a:spcAft>
            </a:pPr>
            <a:r>
              <a:rPr lang="id-ID" sz="2800" dirty="0">
                <a:effectLst/>
                <a:latin typeface="Times New Roman" panose="02020603050405020304" pitchFamily="18" charset="0"/>
                <a:ea typeface="Calibri" panose="020F0502020204030204" pitchFamily="34" charset="0"/>
                <a:cs typeface="Times New Roman" panose="02020603050405020304" pitchFamily="18" charset="0"/>
              </a:rPr>
              <a:t>Me-review literature merupakan kegiatan yang wajib dilakukan di lingkungan akademik. Berikut adalah kumpulan petunjuk praktis untuk melakukan sebuah literature review,  untuk dapat dipublikasikan ke jurnal artikel.</a:t>
            </a:r>
            <a:endParaRPr lang="id-ID"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379FD703-E26A-467E-804C-C880ADB07C3B}"/>
              </a:ext>
            </a:extLst>
          </p:cNvPr>
          <p:cNvPicPr>
            <a:picLocks noChangeAspect="1"/>
          </p:cNvPicPr>
          <p:nvPr/>
        </p:nvPicPr>
        <p:blipFill>
          <a:blip r:embed="rId2"/>
          <a:stretch>
            <a:fillRect/>
          </a:stretch>
        </p:blipFill>
        <p:spPr>
          <a:xfrm>
            <a:off x="0" y="6500121"/>
            <a:ext cx="12192000" cy="38395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F1D9EF95-8252-4F90-B87B-6EB56A15F9F8}"/>
              </a:ext>
            </a:extLst>
          </p:cNvPr>
          <p:cNvPicPr>
            <a:picLocks noChangeAspect="1"/>
          </p:cNvPicPr>
          <p:nvPr/>
        </p:nvPicPr>
        <p:blipFill>
          <a:blip r:embed="rId3"/>
          <a:stretch>
            <a:fillRect/>
          </a:stretch>
        </p:blipFill>
        <p:spPr>
          <a:xfrm>
            <a:off x="11072911" y="5118380"/>
            <a:ext cx="900648" cy="1214510"/>
          </a:xfrm>
          <a:prstGeom prst="rect">
            <a:avLst/>
          </a:prstGeom>
        </p:spPr>
      </p:pic>
      <p:sp>
        <p:nvSpPr>
          <p:cNvPr id="6" name="TextBox 5">
            <a:extLst>
              <a:ext uri="{FF2B5EF4-FFF2-40B4-BE49-F238E27FC236}">
                <a16:creationId xmlns:a16="http://schemas.microsoft.com/office/drawing/2014/main" id="{C001F61F-0451-4440-86A8-94CE85CB9CF5}"/>
              </a:ext>
            </a:extLst>
          </p:cNvPr>
          <p:cNvSpPr txBox="1"/>
          <p:nvPr/>
        </p:nvSpPr>
        <p:spPr>
          <a:xfrm>
            <a:off x="1460898" y="2459504"/>
            <a:ext cx="2325291" cy="1938992"/>
          </a:xfrm>
          <a:prstGeom prst="rect">
            <a:avLst/>
          </a:prstGeom>
          <a:noFill/>
        </p:spPr>
        <p:txBody>
          <a:bodyPr wrap="square">
            <a:spAutoFit/>
          </a:bodyPr>
          <a:lstStyle/>
          <a:p>
            <a:pPr algn="r"/>
            <a:r>
              <a:rPr lang="id-ID" sz="4000" b="1" dirty="0">
                <a:effectLst/>
                <a:latin typeface="Times New Roman" panose="02020603050405020304" pitchFamily="18" charset="0"/>
                <a:ea typeface="Calibri" panose="020F0502020204030204" pitchFamily="34" charset="0"/>
                <a:cs typeface="Times New Roman" panose="02020603050405020304" pitchFamily="18" charset="0"/>
              </a:rPr>
              <a:t>Mengapa review?</a:t>
            </a:r>
            <a:br>
              <a:rPr lang="id-ID" sz="4000" dirty="0">
                <a:effectLst/>
                <a:latin typeface="Calibri" panose="020F0502020204030204" pitchFamily="34" charset="0"/>
                <a:ea typeface="Calibri" panose="020F0502020204030204" pitchFamily="34" charset="0"/>
                <a:cs typeface="Times New Roman" panose="02020603050405020304" pitchFamily="18" charset="0"/>
              </a:rPr>
            </a:br>
            <a:endParaRPr lang="id-ID" sz="4000" dirty="0"/>
          </a:p>
        </p:txBody>
      </p:sp>
      <p:sp>
        <p:nvSpPr>
          <p:cNvPr id="7" name="Rectangle 6">
            <a:extLst>
              <a:ext uri="{FF2B5EF4-FFF2-40B4-BE49-F238E27FC236}">
                <a16:creationId xmlns:a16="http://schemas.microsoft.com/office/drawing/2014/main" id="{98C41FBD-E1E3-420C-8EC5-3FBBBB1176AE}"/>
              </a:ext>
            </a:extLst>
          </p:cNvPr>
          <p:cNvSpPr/>
          <p:nvPr/>
        </p:nvSpPr>
        <p:spPr>
          <a:xfrm flipH="1">
            <a:off x="4609443" y="1668764"/>
            <a:ext cx="45719" cy="3018118"/>
          </a:xfrm>
          <a:prstGeom prst="rect">
            <a:avLst/>
          </a:prstGeom>
          <a:solidFill>
            <a:srgbClr val="255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096690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8F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03A018-DBB7-48AA-A507-283B88F63FBF}"/>
              </a:ext>
            </a:extLst>
          </p:cNvPr>
          <p:cNvPicPr>
            <a:picLocks noChangeAspect="1"/>
          </p:cNvPicPr>
          <p:nvPr/>
        </p:nvPicPr>
        <p:blipFill>
          <a:blip r:embed="rId2"/>
          <a:stretch>
            <a:fillRect/>
          </a:stretch>
        </p:blipFill>
        <p:spPr>
          <a:xfrm>
            <a:off x="0" y="6500121"/>
            <a:ext cx="12192000" cy="383952"/>
          </a:xfrm>
          <a:prstGeom prst="rect">
            <a:avLst/>
          </a:prstGeom>
        </p:spPr>
      </p:pic>
      <p:sp>
        <p:nvSpPr>
          <p:cNvPr id="7" name="Title 1">
            <a:extLst>
              <a:ext uri="{FF2B5EF4-FFF2-40B4-BE49-F238E27FC236}">
                <a16:creationId xmlns:a16="http://schemas.microsoft.com/office/drawing/2014/main" id="{BECE43A8-58CC-4F78-8088-97FD891ADEFB}"/>
              </a:ext>
            </a:extLst>
          </p:cNvPr>
          <p:cNvSpPr txBox="1">
            <a:spLocks/>
          </p:cNvSpPr>
          <p:nvPr/>
        </p:nvSpPr>
        <p:spPr>
          <a:xfrm>
            <a:off x="5603921" y="2472840"/>
            <a:ext cx="5745413" cy="10171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b="1" dirty="0">
                <a:solidFill>
                  <a:srgbClr val="A93235"/>
                </a:solidFill>
              </a:rPr>
              <a:t>Langkah 1</a:t>
            </a:r>
            <a:endParaRPr lang="en-US" b="1" dirty="0">
              <a:solidFill>
                <a:srgbClr val="A93235"/>
              </a:solidFill>
            </a:endParaRPr>
          </a:p>
        </p:txBody>
      </p:sp>
      <p:sp>
        <p:nvSpPr>
          <p:cNvPr id="8" name="Text Placeholder 2">
            <a:extLst>
              <a:ext uri="{FF2B5EF4-FFF2-40B4-BE49-F238E27FC236}">
                <a16:creationId xmlns:a16="http://schemas.microsoft.com/office/drawing/2014/main" id="{6D151439-832A-472B-940F-C1299DAF1DF6}"/>
              </a:ext>
            </a:extLst>
          </p:cNvPr>
          <p:cNvSpPr txBox="1">
            <a:spLocks/>
          </p:cNvSpPr>
          <p:nvPr/>
        </p:nvSpPr>
        <p:spPr>
          <a:xfrm>
            <a:off x="5694674" y="3490898"/>
            <a:ext cx="4333708" cy="38395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id-ID" dirty="0">
                <a:solidFill>
                  <a:schemeClr val="tx1"/>
                </a:solidFill>
              </a:rPr>
              <a:t>Pencarian Ide</a:t>
            </a:r>
            <a:endParaRPr lang="en-US" dirty="0">
              <a:solidFill>
                <a:schemeClr val="tx1"/>
              </a:solidFill>
            </a:endParaRPr>
          </a:p>
        </p:txBody>
      </p:sp>
      <p:sp>
        <p:nvSpPr>
          <p:cNvPr id="9" name="Rectangle 8">
            <a:extLst>
              <a:ext uri="{FF2B5EF4-FFF2-40B4-BE49-F238E27FC236}">
                <a16:creationId xmlns:a16="http://schemas.microsoft.com/office/drawing/2014/main" id="{C4D682E9-105F-46BA-A10B-4DB048FA4A37}"/>
              </a:ext>
            </a:extLst>
          </p:cNvPr>
          <p:cNvSpPr/>
          <p:nvPr/>
        </p:nvSpPr>
        <p:spPr>
          <a:xfrm>
            <a:off x="5493966" y="2416945"/>
            <a:ext cx="64168" cy="1528011"/>
          </a:xfrm>
          <a:prstGeom prst="rect">
            <a:avLst/>
          </a:prstGeom>
          <a:solidFill>
            <a:srgbClr val="255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Graphic 11" descr="Lights On">
            <a:extLst>
              <a:ext uri="{FF2B5EF4-FFF2-40B4-BE49-F238E27FC236}">
                <a16:creationId xmlns:a16="http://schemas.microsoft.com/office/drawing/2014/main" id="{13E1E2FE-D251-44FB-A3D7-3FCFEEB0C8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0901" y="2354625"/>
            <a:ext cx="1564581" cy="156458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8DB5ECAD-7134-4053-9EE3-CDD13BB148C0}"/>
              </a:ext>
            </a:extLst>
          </p:cNvPr>
          <p:cNvPicPr>
            <a:picLocks noChangeAspect="1"/>
          </p:cNvPicPr>
          <p:nvPr/>
        </p:nvPicPr>
        <p:blipFill>
          <a:blip r:embed="rId5"/>
          <a:stretch>
            <a:fillRect/>
          </a:stretch>
        </p:blipFill>
        <p:spPr>
          <a:xfrm>
            <a:off x="11072911" y="5118380"/>
            <a:ext cx="900648" cy="1214510"/>
          </a:xfrm>
          <a:prstGeom prst="rect">
            <a:avLst/>
          </a:prstGeom>
        </p:spPr>
      </p:pic>
    </p:spTree>
    <p:extLst>
      <p:ext uri="{BB962C8B-B14F-4D97-AF65-F5344CB8AC3E}">
        <p14:creationId xmlns:p14="http://schemas.microsoft.com/office/powerpoint/2010/main" val="3433470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E78F19-5D01-0843-AD59-7488C997D495}"/>
              </a:ext>
            </a:extLst>
          </p:cNvPr>
          <p:cNvSpPr>
            <a:spLocks noGrp="1"/>
          </p:cNvSpPr>
          <p:nvPr>
            <p:ph type="title"/>
          </p:nvPr>
        </p:nvSpPr>
        <p:spPr>
          <a:xfrm>
            <a:off x="4086226" y="5226561"/>
            <a:ext cx="6806986" cy="1051933"/>
          </a:xfrm>
        </p:spPr>
        <p:txBody>
          <a:bodyPr>
            <a:noAutofit/>
          </a:bodyPr>
          <a:lstStyle/>
          <a:p>
            <a:pPr>
              <a:lnSpc>
                <a:spcPct val="107000"/>
              </a:lnSpc>
              <a:spcAft>
                <a:spcPts val="800"/>
              </a:spcAft>
            </a:pPr>
            <a:br>
              <a:rPr lang="id-ID" sz="2000" dirty="0">
                <a:effectLst/>
                <a:latin typeface="Times New Roman" panose="02020603050405020304" pitchFamily="18" charset="0"/>
                <a:ea typeface="Calibri" panose="020F0502020204030204" pitchFamily="34" charset="0"/>
                <a:cs typeface="Times New Roman" panose="02020603050405020304" pitchFamily="18" charset="0"/>
              </a:rPr>
            </a:br>
            <a:r>
              <a:rPr lang="id-ID" sz="2000" dirty="0">
                <a:effectLst/>
                <a:latin typeface="Times New Roman" panose="02020603050405020304" pitchFamily="18" charset="0"/>
                <a:ea typeface="Calibri" panose="020F0502020204030204" pitchFamily="34" charset="0"/>
                <a:cs typeface="Times New Roman" panose="02020603050405020304" pitchFamily="18" charset="0"/>
              </a:rPr>
              <a:t>Sebagai gambaran singkat untuk membayangkan sekilas tentang pembuatan review paper, silahkan melihat tautan berikut</a:t>
            </a:r>
            <a:br>
              <a:rPr lang="id-ID" sz="2000" dirty="0">
                <a:effectLst/>
                <a:latin typeface="Times New Roman" panose="02020603050405020304" pitchFamily="18" charset="0"/>
                <a:ea typeface="Calibri" panose="020F0502020204030204" pitchFamily="34" charset="0"/>
                <a:cs typeface="Times New Roman" panose="02020603050405020304" pitchFamily="18" charset="0"/>
              </a:rPr>
            </a:br>
            <a:r>
              <a:rPr lang="id-ID" sz="2000" i="1" dirty="0">
                <a:effectLst/>
                <a:latin typeface="Times New Roman" panose="02020603050405020304" pitchFamily="18" charset="0"/>
                <a:ea typeface="Calibri" panose="020F0502020204030204" pitchFamily="34" charset="0"/>
                <a:cs typeface="Times New Roman" panose="02020603050405020304" pitchFamily="18" charset="0"/>
              </a:rPr>
              <a:t>https://pakwinny.umy.ac.id/academic-writing-tips-5-making-a-review-paper/</a:t>
            </a:r>
          </a:p>
        </p:txBody>
      </p:sp>
      <p:pic>
        <p:nvPicPr>
          <p:cNvPr id="2" name="Picture 1">
            <a:extLst>
              <a:ext uri="{FF2B5EF4-FFF2-40B4-BE49-F238E27FC236}">
                <a16:creationId xmlns:a16="http://schemas.microsoft.com/office/drawing/2014/main" id="{379FD703-E26A-467E-804C-C880ADB07C3B}"/>
              </a:ext>
            </a:extLst>
          </p:cNvPr>
          <p:cNvPicPr>
            <a:picLocks noChangeAspect="1"/>
          </p:cNvPicPr>
          <p:nvPr/>
        </p:nvPicPr>
        <p:blipFill>
          <a:blip r:embed="rId3"/>
          <a:stretch>
            <a:fillRect/>
          </a:stretch>
        </p:blipFill>
        <p:spPr>
          <a:xfrm>
            <a:off x="0" y="6500121"/>
            <a:ext cx="12192000" cy="38395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F1D9EF95-8252-4F90-B87B-6EB56A15F9F8}"/>
              </a:ext>
            </a:extLst>
          </p:cNvPr>
          <p:cNvPicPr>
            <a:picLocks noChangeAspect="1"/>
          </p:cNvPicPr>
          <p:nvPr/>
        </p:nvPicPr>
        <p:blipFill>
          <a:blip r:embed="rId4"/>
          <a:stretch>
            <a:fillRect/>
          </a:stretch>
        </p:blipFill>
        <p:spPr>
          <a:xfrm>
            <a:off x="11072911" y="5118380"/>
            <a:ext cx="900648" cy="1214510"/>
          </a:xfrm>
          <a:prstGeom prst="rect">
            <a:avLst/>
          </a:prstGeom>
        </p:spPr>
      </p:pic>
      <p:sp>
        <p:nvSpPr>
          <p:cNvPr id="6" name="TextBox 5">
            <a:extLst>
              <a:ext uri="{FF2B5EF4-FFF2-40B4-BE49-F238E27FC236}">
                <a16:creationId xmlns:a16="http://schemas.microsoft.com/office/drawing/2014/main" id="{C001F61F-0451-4440-86A8-94CE85CB9CF5}"/>
              </a:ext>
            </a:extLst>
          </p:cNvPr>
          <p:cNvSpPr txBox="1"/>
          <p:nvPr/>
        </p:nvSpPr>
        <p:spPr>
          <a:xfrm rot="16200000">
            <a:off x="-720060" y="2790580"/>
            <a:ext cx="2325291" cy="707886"/>
          </a:xfrm>
          <a:prstGeom prst="rect">
            <a:avLst/>
          </a:prstGeom>
          <a:noFill/>
        </p:spPr>
        <p:txBody>
          <a:bodyPr wrap="square">
            <a:spAutoFit/>
          </a:bodyPr>
          <a:lstStyle/>
          <a:p>
            <a:r>
              <a:rPr lang="id-ID" sz="4000" b="1" dirty="0">
                <a:solidFill>
                  <a:srgbClr val="A93235"/>
                </a:solidFill>
              </a:rPr>
              <a:t>Langkah 1</a:t>
            </a:r>
            <a:endParaRPr lang="en-US" sz="4000" b="1" dirty="0">
              <a:solidFill>
                <a:srgbClr val="A93235"/>
              </a:solidFill>
            </a:endParaRPr>
          </a:p>
        </p:txBody>
      </p:sp>
      <p:sp>
        <p:nvSpPr>
          <p:cNvPr id="7" name="Rectangle 6">
            <a:extLst>
              <a:ext uri="{FF2B5EF4-FFF2-40B4-BE49-F238E27FC236}">
                <a16:creationId xmlns:a16="http://schemas.microsoft.com/office/drawing/2014/main" id="{98C41FBD-E1E3-420C-8EC5-3FBBBB1176AE}"/>
              </a:ext>
            </a:extLst>
          </p:cNvPr>
          <p:cNvSpPr/>
          <p:nvPr/>
        </p:nvSpPr>
        <p:spPr>
          <a:xfrm flipH="1">
            <a:off x="819387" y="1741548"/>
            <a:ext cx="45719" cy="3018118"/>
          </a:xfrm>
          <a:prstGeom prst="rect">
            <a:avLst/>
          </a:prstGeom>
          <a:solidFill>
            <a:srgbClr val="255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a:extLst>
              <a:ext uri="{FF2B5EF4-FFF2-40B4-BE49-F238E27FC236}">
                <a16:creationId xmlns:a16="http://schemas.microsoft.com/office/drawing/2014/main" id="{863BA6E9-3FC4-4133-B295-2FA28E4AE463}"/>
              </a:ext>
            </a:extLst>
          </p:cNvPr>
          <p:cNvSpPr txBox="1"/>
          <p:nvPr/>
        </p:nvSpPr>
        <p:spPr>
          <a:xfrm>
            <a:off x="4086226" y="402037"/>
            <a:ext cx="7887333" cy="923330"/>
          </a:xfrm>
          <a:prstGeom prst="rect">
            <a:avLst/>
          </a:prstGeom>
          <a:noFill/>
        </p:spPr>
        <p:txBody>
          <a:bodyPr wrap="square">
            <a:spAutoFit/>
          </a:bodyPr>
          <a:lstStyle/>
          <a:p>
            <a:pPr algn="just"/>
            <a:r>
              <a:rPr lang="id-ID" sz="1800" dirty="0">
                <a:effectLst/>
                <a:latin typeface="Times New Roman" panose="02020603050405020304" pitchFamily="18" charset="0"/>
                <a:ea typeface="Calibri" panose="020F0502020204030204" pitchFamily="34" charset="0"/>
                <a:cs typeface="Times New Roman" panose="02020603050405020304" pitchFamily="18" charset="0"/>
              </a:rPr>
              <a:t>Dimulai dengan proses pencarian ide, mengembangkan ide, mencari sebuah pertanyaan yang dapat dikembangkan menjadi sebuah penelitian</a:t>
            </a:r>
          </a:p>
          <a:p>
            <a:pPr algn="ctr"/>
            <a:r>
              <a:rPr lang="id-ID" sz="1800" i="1" dirty="0">
                <a:latin typeface="Times New Roman" panose="02020603050405020304" pitchFamily="18" charset="0"/>
                <a:ea typeface="Calibri" panose="020F0502020204030204" pitchFamily="34" charset="0"/>
                <a:cs typeface="Times New Roman" panose="02020603050405020304" pitchFamily="18" charset="0"/>
              </a:rPr>
              <a:t>https://www.youtube.com/watch?v=JZXdLMb2QVc</a:t>
            </a:r>
            <a:endParaRPr lang="id-ID" i="1" dirty="0"/>
          </a:p>
        </p:txBody>
      </p:sp>
      <p:sp>
        <p:nvSpPr>
          <p:cNvPr id="17" name="TextBox 16">
            <a:extLst>
              <a:ext uri="{FF2B5EF4-FFF2-40B4-BE49-F238E27FC236}">
                <a16:creationId xmlns:a16="http://schemas.microsoft.com/office/drawing/2014/main" id="{42227E06-1240-40E5-AA2F-8889B216F648}"/>
              </a:ext>
            </a:extLst>
          </p:cNvPr>
          <p:cNvSpPr txBox="1"/>
          <p:nvPr/>
        </p:nvSpPr>
        <p:spPr>
          <a:xfrm>
            <a:off x="4086226" y="1773280"/>
            <a:ext cx="7887334" cy="1200329"/>
          </a:xfrm>
          <a:prstGeom prst="rect">
            <a:avLst/>
          </a:prstGeom>
          <a:noFill/>
        </p:spPr>
        <p:txBody>
          <a:bodyPr wrap="square">
            <a:spAutoFit/>
          </a:bodyPr>
          <a:lstStyle/>
          <a:p>
            <a:pPr algn="just"/>
            <a:r>
              <a:rPr lang="id-ID" sz="1800" dirty="0">
                <a:effectLst/>
                <a:latin typeface="Times New Roman" panose="02020603050405020304" pitchFamily="18" charset="0"/>
                <a:ea typeface="Calibri" panose="020F0502020204030204" pitchFamily="34" charset="0"/>
                <a:cs typeface="Times New Roman" panose="02020603050405020304" pitchFamily="18" charset="0"/>
              </a:rPr>
              <a:t>Sudah tentu di dalamnya juga ada petunjuk tentang mengelola ide tersebut menjadi sebuah mind map.dan bisa dilihat sampel lain disini</a:t>
            </a:r>
          </a:p>
          <a:p>
            <a:pPr algn="ct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https://pakwinny.umy.ac.id/academic-writing-skills-6-fromtitletoliteraturereview/</a:t>
            </a:r>
            <a:br>
              <a:rPr lang="id-ID" sz="1800" i="1" dirty="0">
                <a:effectLst/>
                <a:latin typeface="Times New Roman" panose="02020603050405020304" pitchFamily="18" charset="0"/>
                <a:ea typeface="Calibri" panose="020F0502020204030204" pitchFamily="34" charset="0"/>
                <a:cs typeface="Times New Roman" panose="02020603050405020304" pitchFamily="18" charset="0"/>
              </a:rPr>
            </a:br>
            <a:endParaRPr lang="id-ID" i="1" dirty="0"/>
          </a:p>
        </p:txBody>
      </p:sp>
      <p:sp>
        <p:nvSpPr>
          <p:cNvPr id="19" name="TextBox 18">
            <a:extLst>
              <a:ext uri="{FF2B5EF4-FFF2-40B4-BE49-F238E27FC236}">
                <a16:creationId xmlns:a16="http://schemas.microsoft.com/office/drawing/2014/main" id="{F28D721C-B8FC-4136-921A-0029A6127256}"/>
              </a:ext>
            </a:extLst>
          </p:cNvPr>
          <p:cNvSpPr txBox="1"/>
          <p:nvPr/>
        </p:nvSpPr>
        <p:spPr>
          <a:xfrm>
            <a:off x="4086225" y="2973609"/>
            <a:ext cx="7795896" cy="2031325"/>
          </a:xfrm>
          <a:prstGeom prst="rect">
            <a:avLst/>
          </a:prstGeom>
          <a:noFill/>
        </p:spPr>
        <p:txBody>
          <a:bodyPr wrap="square">
            <a:spAutoFit/>
          </a:bodyPr>
          <a:lstStyle/>
          <a:p>
            <a:pPr algn="just"/>
            <a:r>
              <a:rPr lang="id-ID" sz="1800" dirty="0">
                <a:effectLst/>
                <a:latin typeface="Times New Roman" panose="02020603050405020304" pitchFamily="18" charset="0"/>
                <a:ea typeface="Calibri" panose="020F0502020204030204" pitchFamily="34" charset="0"/>
                <a:cs typeface="Times New Roman" panose="02020603050405020304" pitchFamily="18" charset="0"/>
              </a:rPr>
              <a:t>Itu dengan asumsi pembaca sudah menguasai alat bantu bibliographic software semacam zotero</a:t>
            </a:r>
          </a:p>
          <a:p>
            <a:pPr algn="ct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https://pakwinny.umy.ac.id//?s=zotero</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d-ID" sz="1800" dirty="0">
                <a:effectLst/>
                <a:latin typeface="Times New Roman" panose="02020603050405020304" pitchFamily="18" charset="0"/>
                <a:ea typeface="Calibri" panose="020F0502020204030204" pitchFamily="34" charset="0"/>
                <a:cs typeface="Times New Roman" panose="02020603050405020304" pitchFamily="18" charset="0"/>
              </a:rPr>
              <a:t>Mulailah dari part 1. Percayalah, urutan tersebut berdasarkan kebutuhan yang paling sering akademisi perlukan, dan kebetulan pula pertanyaan yang sering ditanyakan.</a:t>
            </a:r>
            <a:br>
              <a:rPr lang="id-ID"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id-ID" dirty="0"/>
          </a:p>
        </p:txBody>
      </p:sp>
      <p:pic>
        <p:nvPicPr>
          <p:cNvPr id="21" name="Picture 20">
            <a:hlinkClick r:id="rId5"/>
            <a:extLst>
              <a:ext uri="{FF2B5EF4-FFF2-40B4-BE49-F238E27FC236}">
                <a16:creationId xmlns:a16="http://schemas.microsoft.com/office/drawing/2014/main" id="{8FC66320-12FC-4E97-808B-3FCCFE9E4B19}"/>
              </a:ext>
            </a:extLst>
          </p:cNvPr>
          <p:cNvPicPr>
            <a:picLocks noChangeAspect="1"/>
          </p:cNvPicPr>
          <p:nvPr/>
        </p:nvPicPr>
        <p:blipFill>
          <a:blip r:embed="rId6"/>
          <a:stretch>
            <a:fillRect/>
          </a:stretch>
        </p:blipFill>
        <p:spPr>
          <a:xfrm>
            <a:off x="1212073" y="337655"/>
            <a:ext cx="2241433" cy="1255268"/>
          </a:xfrm>
          <a:prstGeom prst="rect">
            <a:avLst/>
          </a:prstGeom>
        </p:spPr>
      </p:pic>
      <p:pic>
        <p:nvPicPr>
          <p:cNvPr id="23" name="Picture 22">
            <a:hlinkClick r:id="rId7"/>
            <a:extLst>
              <a:ext uri="{FF2B5EF4-FFF2-40B4-BE49-F238E27FC236}">
                <a16:creationId xmlns:a16="http://schemas.microsoft.com/office/drawing/2014/main" id="{2E18CCDA-EEA2-496C-B819-D2D4DB802000}"/>
              </a:ext>
            </a:extLst>
          </p:cNvPr>
          <p:cNvPicPr>
            <a:picLocks noChangeAspect="1"/>
          </p:cNvPicPr>
          <p:nvPr/>
        </p:nvPicPr>
        <p:blipFill>
          <a:blip r:embed="rId8"/>
          <a:stretch>
            <a:fillRect/>
          </a:stretch>
        </p:blipFill>
        <p:spPr>
          <a:xfrm>
            <a:off x="1212073" y="1789233"/>
            <a:ext cx="2241433" cy="1260191"/>
          </a:xfrm>
          <a:prstGeom prst="rect">
            <a:avLst/>
          </a:prstGeom>
        </p:spPr>
      </p:pic>
      <p:pic>
        <p:nvPicPr>
          <p:cNvPr id="25" name="Picture 24">
            <a:hlinkClick r:id="rId9"/>
            <a:extLst>
              <a:ext uri="{FF2B5EF4-FFF2-40B4-BE49-F238E27FC236}">
                <a16:creationId xmlns:a16="http://schemas.microsoft.com/office/drawing/2014/main" id="{9898613D-28AF-43D0-94C8-9CA7D9634EA0}"/>
              </a:ext>
            </a:extLst>
          </p:cNvPr>
          <p:cNvPicPr>
            <a:picLocks noChangeAspect="1"/>
          </p:cNvPicPr>
          <p:nvPr/>
        </p:nvPicPr>
        <p:blipFill>
          <a:blip r:embed="rId10"/>
          <a:stretch>
            <a:fillRect/>
          </a:stretch>
        </p:blipFill>
        <p:spPr>
          <a:xfrm>
            <a:off x="1212073" y="3273807"/>
            <a:ext cx="2241434" cy="1260191"/>
          </a:xfrm>
          <a:prstGeom prst="rect">
            <a:avLst/>
          </a:prstGeom>
        </p:spPr>
      </p:pic>
      <p:pic>
        <p:nvPicPr>
          <p:cNvPr id="27" name="Picture 26">
            <a:hlinkClick r:id="rId11"/>
            <a:extLst>
              <a:ext uri="{FF2B5EF4-FFF2-40B4-BE49-F238E27FC236}">
                <a16:creationId xmlns:a16="http://schemas.microsoft.com/office/drawing/2014/main" id="{E5B9FF06-AC3F-4CB4-87CC-CD7F2434EFFE}"/>
              </a:ext>
            </a:extLst>
          </p:cNvPr>
          <p:cNvPicPr>
            <a:picLocks noChangeAspect="1"/>
          </p:cNvPicPr>
          <p:nvPr/>
        </p:nvPicPr>
        <p:blipFill>
          <a:blip r:embed="rId12"/>
          <a:stretch>
            <a:fillRect/>
          </a:stretch>
        </p:blipFill>
        <p:spPr>
          <a:xfrm>
            <a:off x="1212073" y="4745655"/>
            <a:ext cx="2236511" cy="1260191"/>
          </a:xfrm>
          <a:prstGeom prst="rect">
            <a:avLst/>
          </a:prstGeom>
        </p:spPr>
      </p:pic>
      <p:cxnSp>
        <p:nvCxnSpPr>
          <p:cNvPr id="29" name="Straight Connector 28">
            <a:extLst>
              <a:ext uri="{FF2B5EF4-FFF2-40B4-BE49-F238E27FC236}">
                <a16:creationId xmlns:a16="http://schemas.microsoft.com/office/drawing/2014/main" id="{6494564F-C4ED-4DFC-9129-99683B6E1954}"/>
              </a:ext>
            </a:extLst>
          </p:cNvPr>
          <p:cNvCxnSpPr>
            <a:cxnSpLocks/>
          </p:cNvCxnSpPr>
          <p:nvPr/>
        </p:nvCxnSpPr>
        <p:spPr>
          <a:xfrm flipH="1">
            <a:off x="3448584" y="1142030"/>
            <a:ext cx="2190216" cy="183337"/>
          </a:xfrm>
          <a:prstGeom prst="line">
            <a:avLst/>
          </a:prstGeom>
          <a:ln>
            <a:solidFill>
              <a:srgbClr val="A6A6A6"/>
            </a:solidFill>
            <a:prstDash val="lg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4CCC8FE8-0698-4A91-BC7D-48E6E9C95012}"/>
              </a:ext>
            </a:extLst>
          </p:cNvPr>
          <p:cNvCxnSpPr>
            <a:cxnSpLocks/>
          </p:cNvCxnSpPr>
          <p:nvPr/>
        </p:nvCxnSpPr>
        <p:spPr>
          <a:xfrm flipH="1">
            <a:off x="3453508" y="2525696"/>
            <a:ext cx="844172" cy="267398"/>
          </a:xfrm>
          <a:prstGeom prst="line">
            <a:avLst/>
          </a:prstGeom>
          <a:ln>
            <a:solidFill>
              <a:srgbClr val="A6A6A6"/>
            </a:solidFill>
            <a:prstDash val="lgDash"/>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81B895D2-056B-431D-A144-6E5C232901DE}"/>
              </a:ext>
            </a:extLst>
          </p:cNvPr>
          <p:cNvCxnSpPr>
            <a:cxnSpLocks/>
          </p:cNvCxnSpPr>
          <p:nvPr/>
        </p:nvCxnSpPr>
        <p:spPr>
          <a:xfrm flipH="1">
            <a:off x="3453507" y="3698032"/>
            <a:ext cx="2642494" cy="0"/>
          </a:xfrm>
          <a:prstGeom prst="line">
            <a:avLst/>
          </a:prstGeom>
          <a:ln>
            <a:solidFill>
              <a:srgbClr val="A6A6A6"/>
            </a:solidFill>
            <a:prstDash val="lgDash"/>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02E501B9-9826-4437-A491-59C8315DC09C}"/>
              </a:ext>
            </a:extLst>
          </p:cNvPr>
          <p:cNvCxnSpPr>
            <a:cxnSpLocks/>
            <a:stCxn id="4" idx="1"/>
            <a:endCxn id="27" idx="3"/>
          </p:cNvCxnSpPr>
          <p:nvPr/>
        </p:nvCxnSpPr>
        <p:spPr>
          <a:xfrm flipH="1" flipV="1">
            <a:off x="3448584" y="5375751"/>
            <a:ext cx="637642" cy="376777"/>
          </a:xfrm>
          <a:prstGeom prst="line">
            <a:avLst/>
          </a:prstGeom>
          <a:ln>
            <a:solidFill>
              <a:srgbClr val="A6A6A6"/>
            </a:solidFill>
            <a:prstDash val="lg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59295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8F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03A018-DBB7-48AA-A507-283B88F63FBF}"/>
              </a:ext>
            </a:extLst>
          </p:cNvPr>
          <p:cNvPicPr>
            <a:picLocks noChangeAspect="1"/>
          </p:cNvPicPr>
          <p:nvPr/>
        </p:nvPicPr>
        <p:blipFill>
          <a:blip r:embed="rId2"/>
          <a:stretch>
            <a:fillRect/>
          </a:stretch>
        </p:blipFill>
        <p:spPr>
          <a:xfrm>
            <a:off x="0" y="6500121"/>
            <a:ext cx="12192000" cy="383952"/>
          </a:xfrm>
          <a:prstGeom prst="rect">
            <a:avLst/>
          </a:prstGeom>
        </p:spPr>
      </p:pic>
      <p:sp>
        <p:nvSpPr>
          <p:cNvPr id="7" name="Title 1">
            <a:extLst>
              <a:ext uri="{FF2B5EF4-FFF2-40B4-BE49-F238E27FC236}">
                <a16:creationId xmlns:a16="http://schemas.microsoft.com/office/drawing/2014/main" id="{BECE43A8-58CC-4F78-8088-97FD891ADEFB}"/>
              </a:ext>
            </a:extLst>
          </p:cNvPr>
          <p:cNvSpPr txBox="1">
            <a:spLocks/>
          </p:cNvSpPr>
          <p:nvPr/>
        </p:nvSpPr>
        <p:spPr>
          <a:xfrm>
            <a:off x="5603921" y="2472840"/>
            <a:ext cx="5745413" cy="10171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b="1" dirty="0">
                <a:solidFill>
                  <a:srgbClr val="A93235"/>
                </a:solidFill>
              </a:rPr>
              <a:t>Langkah 2</a:t>
            </a:r>
            <a:endParaRPr lang="en-US" b="1" dirty="0">
              <a:solidFill>
                <a:srgbClr val="A93235"/>
              </a:solidFill>
            </a:endParaRPr>
          </a:p>
        </p:txBody>
      </p:sp>
      <p:sp>
        <p:nvSpPr>
          <p:cNvPr id="8" name="Text Placeholder 2">
            <a:extLst>
              <a:ext uri="{FF2B5EF4-FFF2-40B4-BE49-F238E27FC236}">
                <a16:creationId xmlns:a16="http://schemas.microsoft.com/office/drawing/2014/main" id="{6D151439-832A-472B-940F-C1299DAF1DF6}"/>
              </a:ext>
            </a:extLst>
          </p:cNvPr>
          <p:cNvSpPr txBox="1">
            <a:spLocks/>
          </p:cNvSpPr>
          <p:nvPr/>
        </p:nvSpPr>
        <p:spPr>
          <a:xfrm>
            <a:off x="5694674" y="3490898"/>
            <a:ext cx="4333708" cy="38395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id-ID" dirty="0">
                <a:solidFill>
                  <a:schemeClr val="tx1"/>
                </a:solidFill>
              </a:rPr>
              <a:t>Mencari Sumber Informasi</a:t>
            </a:r>
            <a:endParaRPr lang="en-US" dirty="0">
              <a:solidFill>
                <a:schemeClr val="tx1"/>
              </a:solidFill>
            </a:endParaRPr>
          </a:p>
        </p:txBody>
      </p:sp>
      <p:sp>
        <p:nvSpPr>
          <p:cNvPr id="9" name="Rectangle 8">
            <a:extLst>
              <a:ext uri="{FF2B5EF4-FFF2-40B4-BE49-F238E27FC236}">
                <a16:creationId xmlns:a16="http://schemas.microsoft.com/office/drawing/2014/main" id="{C4D682E9-105F-46BA-A10B-4DB048FA4A37}"/>
              </a:ext>
            </a:extLst>
          </p:cNvPr>
          <p:cNvSpPr/>
          <p:nvPr/>
        </p:nvSpPr>
        <p:spPr>
          <a:xfrm>
            <a:off x="5493966" y="2416945"/>
            <a:ext cx="64168" cy="1528011"/>
          </a:xfrm>
          <a:prstGeom prst="rect">
            <a:avLst/>
          </a:prstGeom>
          <a:solidFill>
            <a:srgbClr val="255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Graphic 11" descr="Lights On">
            <a:extLst>
              <a:ext uri="{FF2B5EF4-FFF2-40B4-BE49-F238E27FC236}">
                <a16:creationId xmlns:a16="http://schemas.microsoft.com/office/drawing/2014/main" id="{13E1E2FE-D251-44FB-A3D7-3FCFEEB0C8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0901" y="2354625"/>
            <a:ext cx="1564581" cy="156458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8DB5ECAD-7134-4053-9EE3-CDD13BB148C0}"/>
              </a:ext>
            </a:extLst>
          </p:cNvPr>
          <p:cNvPicPr>
            <a:picLocks noChangeAspect="1"/>
          </p:cNvPicPr>
          <p:nvPr/>
        </p:nvPicPr>
        <p:blipFill>
          <a:blip r:embed="rId5"/>
          <a:stretch>
            <a:fillRect/>
          </a:stretch>
        </p:blipFill>
        <p:spPr>
          <a:xfrm>
            <a:off x="11072911" y="5118380"/>
            <a:ext cx="900648" cy="1214510"/>
          </a:xfrm>
          <a:prstGeom prst="rect">
            <a:avLst/>
          </a:prstGeom>
        </p:spPr>
      </p:pic>
    </p:spTree>
    <p:extLst>
      <p:ext uri="{BB962C8B-B14F-4D97-AF65-F5344CB8AC3E}">
        <p14:creationId xmlns:p14="http://schemas.microsoft.com/office/powerpoint/2010/main" val="2232304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9FD703-E26A-467E-804C-C880ADB07C3B}"/>
              </a:ext>
            </a:extLst>
          </p:cNvPr>
          <p:cNvPicPr>
            <a:picLocks noChangeAspect="1"/>
          </p:cNvPicPr>
          <p:nvPr/>
        </p:nvPicPr>
        <p:blipFill>
          <a:blip r:embed="rId3"/>
          <a:stretch>
            <a:fillRect/>
          </a:stretch>
        </p:blipFill>
        <p:spPr>
          <a:xfrm>
            <a:off x="0" y="6500121"/>
            <a:ext cx="12192000" cy="38395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F1D9EF95-8252-4F90-B87B-6EB56A15F9F8}"/>
              </a:ext>
            </a:extLst>
          </p:cNvPr>
          <p:cNvPicPr>
            <a:picLocks noChangeAspect="1"/>
          </p:cNvPicPr>
          <p:nvPr/>
        </p:nvPicPr>
        <p:blipFill>
          <a:blip r:embed="rId4"/>
          <a:stretch>
            <a:fillRect/>
          </a:stretch>
        </p:blipFill>
        <p:spPr>
          <a:xfrm>
            <a:off x="11072911" y="5118380"/>
            <a:ext cx="900648" cy="1214510"/>
          </a:xfrm>
          <a:prstGeom prst="rect">
            <a:avLst/>
          </a:prstGeom>
        </p:spPr>
      </p:pic>
      <p:sp>
        <p:nvSpPr>
          <p:cNvPr id="6" name="TextBox 5">
            <a:extLst>
              <a:ext uri="{FF2B5EF4-FFF2-40B4-BE49-F238E27FC236}">
                <a16:creationId xmlns:a16="http://schemas.microsoft.com/office/drawing/2014/main" id="{C001F61F-0451-4440-86A8-94CE85CB9CF5}"/>
              </a:ext>
            </a:extLst>
          </p:cNvPr>
          <p:cNvSpPr txBox="1"/>
          <p:nvPr/>
        </p:nvSpPr>
        <p:spPr>
          <a:xfrm rot="16200000">
            <a:off x="-720060" y="2790580"/>
            <a:ext cx="2325291" cy="707886"/>
          </a:xfrm>
          <a:prstGeom prst="rect">
            <a:avLst/>
          </a:prstGeom>
          <a:noFill/>
        </p:spPr>
        <p:txBody>
          <a:bodyPr wrap="square">
            <a:spAutoFit/>
          </a:bodyPr>
          <a:lstStyle/>
          <a:p>
            <a:r>
              <a:rPr lang="id-ID" sz="4000" b="1" dirty="0">
                <a:solidFill>
                  <a:srgbClr val="A93235"/>
                </a:solidFill>
              </a:rPr>
              <a:t>Langkah 2</a:t>
            </a:r>
            <a:endParaRPr lang="en-US" sz="4000" b="1" dirty="0">
              <a:solidFill>
                <a:srgbClr val="A93235"/>
              </a:solidFill>
            </a:endParaRPr>
          </a:p>
        </p:txBody>
      </p:sp>
      <p:sp>
        <p:nvSpPr>
          <p:cNvPr id="7" name="Rectangle 6">
            <a:extLst>
              <a:ext uri="{FF2B5EF4-FFF2-40B4-BE49-F238E27FC236}">
                <a16:creationId xmlns:a16="http://schemas.microsoft.com/office/drawing/2014/main" id="{98C41FBD-E1E3-420C-8EC5-3FBBBB1176AE}"/>
              </a:ext>
            </a:extLst>
          </p:cNvPr>
          <p:cNvSpPr/>
          <p:nvPr/>
        </p:nvSpPr>
        <p:spPr>
          <a:xfrm flipH="1">
            <a:off x="819387" y="1741548"/>
            <a:ext cx="45719" cy="3018118"/>
          </a:xfrm>
          <a:prstGeom prst="rect">
            <a:avLst/>
          </a:prstGeom>
          <a:solidFill>
            <a:srgbClr val="255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a:extLst>
              <a:ext uri="{FF2B5EF4-FFF2-40B4-BE49-F238E27FC236}">
                <a16:creationId xmlns:a16="http://schemas.microsoft.com/office/drawing/2014/main" id="{863BA6E9-3FC4-4133-B295-2FA28E4AE463}"/>
              </a:ext>
            </a:extLst>
          </p:cNvPr>
          <p:cNvSpPr txBox="1"/>
          <p:nvPr/>
        </p:nvSpPr>
        <p:spPr>
          <a:xfrm>
            <a:off x="3795551" y="432848"/>
            <a:ext cx="7887333" cy="5635517"/>
          </a:xfrm>
          <a:prstGeom prst="rect">
            <a:avLst/>
          </a:prstGeom>
          <a:noFill/>
        </p:spPr>
        <p:txBody>
          <a:bodyPr wrap="square">
            <a:spAutoFit/>
          </a:bodyPr>
          <a:lstStyle/>
          <a:p>
            <a:pPr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Langkah berikutnya adalah mencari sumber informasi. Sudah tentu, sumber informasi yang terpercaya. Dan juga bagaimana pencarian sumber informasi tersebut dapat dikelola dan tersimpan dengan baik, agar kita sendiri tidak lupa dengan yang pernah kita baca.</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https://www.youtube.com/watch?v=mbSsQbL1Nlc&amp;t=119s</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Alternatif mencari sumber informasi untuk menjawab keingintahuan kita,  menggunakan kuliah pakar dari institusi ternama di dunia, juga bisa dilihat di link berikut</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https://pakwinny.umy.ac.id/academic-writing-tips-7-presentation</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Rangkuman bacaan tersebut saya sebut Technical Notes</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https://pakwinny.umy.ac.id/academic-writing-tips-4-2/</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Dan untuk lebih memudahkan mencari sebuah ide pencarian, atau sering kita bingung mencari keywords nya, maka berikut ini adalah petunjuk sederhana pengembangan keywords dari sebuah ide atau pertanyaan dalam sebuah penelitian</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id-ID" sz="1800" i="1" dirty="0">
                <a:effectLst/>
                <a:latin typeface="Times New Roman" panose="02020603050405020304" pitchFamily="18" charset="0"/>
                <a:ea typeface="Calibri" panose="020F0502020204030204" pitchFamily="34" charset="0"/>
              </a:rPr>
              <a:t>https://www.youtube.com/watch?v=Sy5qOAGnLkE</a:t>
            </a:r>
            <a:endParaRPr lang="id-ID" dirty="0"/>
          </a:p>
        </p:txBody>
      </p:sp>
      <p:pic>
        <p:nvPicPr>
          <p:cNvPr id="9" name="Picture 8">
            <a:hlinkClick r:id="rId5"/>
            <a:extLst>
              <a:ext uri="{FF2B5EF4-FFF2-40B4-BE49-F238E27FC236}">
                <a16:creationId xmlns:a16="http://schemas.microsoft.com/office/drawing/2014/main" id="{80BD10B1-9E9B-4D8A-84E4-718F5E531BBB}"/>
              </a:ext>
            </a:extLst>
          </p:cNvPr>
          <p:cNvPicPr>
            <a:picLocks noChangeAspect="1"/>
          </p:cNvPicPr>
          <p:nvPr/>
        </p:nvPicPr>
        <p:blipFill>
          <a:blip r:embed="rId6"/>
          <a:stretch>
            <a:fillRect/>
          </a:stretch>
        </p:blipFill>
        <p:spPr>
          <a:xfrm>
            <a:off x="1212073" y="357215"/>
            <a:ext cx="2236511" cy="1257424"/>
          </a:xfrm>
          <a:prstGeom prst="rect">
            <a:avLst/>
          </a:prstGeom>
        </p:spPr>
      </p:pic>
      <p:pic>
        <p:nvPicPr>
          <p:cNvPr id="12" name="Picture 11">
            <a:hlinkClick r:id="rId7"/>
            <a:extLst>
              <a:ext uri="{FF2B5EF4-FFF2-40B4-BE49-F238E27FC236}">
                <a16:creationId xmlns:a16="http://schemas.microsoft.com/office/drawing/2014/main" id="{73582F44-F988-453F-8B86-5D584F642D72}"/>
              </a:ext>
            </a:extLst>
          </p:cNvPr>
          <p:cNvPicPr>
            <a:picLocks noChangeAspect="1"/>
          </p:cNvPicPr>
          <p:nvPr/>
        </p:nvPicPr>
        <p:blipFill>
          <a:blip r:embed="rId8"/>
          <a:stretch>
            <a:fillRect/>
          </a:stretch>
        </p:blipFill>
        <p:spPr>
          <a:xfrm>
            <a:off x="1207150" y="1816928"/>
            <a:ext cx="2246357" cy="1263885"/>
          </a:xfrm>
          <a:prstGeom prst="rect">
            <a:avLst/>
          </a:prstGeom>
        </p:spPr>
      </p:pic>
      <p:pic>
        <p:nvPicPr>
          <p:cNvPr id="14" name="Picture 13">
            <a:hlinkClick r:id="rId9"/>
            <a:extLst>
              <a:ext uri="{FF2B5EF4-FFF2-40B4-BE49-F238E27FC236}">
                <a16:creationId xmlns:a16="http://schemas.microsoft.com/office/drawing/2014/main" id="{1251882A-F1F5-4E61-8310-685573D68AEC}"/>
              </a:ext>
            </a:extLst>
          </p:cNvPr>
          <p:cNvPicPr>
            <a:picLocks noChangeAspect="1"/>
          </p:cNvPicPr>
          <p:nvPr/>
        </p:nvPicPr>
        <p:blipFill>
          <a:blip r:embed="rId10"/>
          <a:stretch>
            <a:fillRect/>
          </a:stretch>
        </p:blipFill>
        <p:spPr>
          <a:xfrm>
            <a:off x="1212073" y="3265353"/>
            <a:ext cx="2248004" cy="1263885"/>
          </a:xfrm>
          <a:prstGeom prst="rect">
            <a:avLst/>
          </a:prstGeom>
        </p:spPr>
      </p:pic>
      <p:pic>
        <p:nvPicPr>
          <p:cNvPr id="18" name="Picture 17">
            <a:hlinkClick r:id="rId11"/>
            <a:extLst>
              <a:ext uri="{FF2B5EF4-FFF2-40B4-BE49-F238E27FC236}">
                <a16:creationId xmlns:a16="http://schemas.microsoft.com/office/drawing/2014/main" id="{26A3C67F-A93C-4EC4-98CA-A51C1A170576}"/>
              </a:ext>
            </a:extLst>
          </p:cNvPr>
          <p:cNvPicPr>
            <a:picLocks noChangeAspect="1"/>
          </p:cNvPicPr>
          <p:nvPr/>
        </p:nvPicPr>
        <p:blipFill>
          <a:blip r:embed="rId12"/>
          <a:stretch>
            <a:fillRect/>
          </a:stretch>
        </p:blipFill>
        <p:spPr>
          <a:xfrm>
            <a:off x="1200580" y="4731527"/>
            <a:ext cx="2236511" cy="1257424"/>
          </a:xfrm>
          <a:prstGeom prst="rect">
            <a:avLst/>
          </a:prstGeom>
        </p:spPr>
      </p:pic>
      <p:cxnSp>
        <p:nvCxnSpPr>
          <p:cNvPr id="24" name="Straight Connector 23">
            <a:extLst>
              <a:ext uri="{FF2B5EF4-FFF2-40B4-BE49-F238E27FC236}">
                <a16:creationId xmlns:a16="http://schemas.microsoft.com/office/drawing/2014/main" id="{A4AC9990-0226-4754-A31A-F4EC4CE0A2B4}"/>
              </a:ext>
            </a:extLst>
          </p:cNvPr>
          <p:cNvCxnSpPr>
            <a:cxnSpLocks/>
          </p:cNvCxnSpPr>
          <p:nvPr/>
        </p:nvCxnSpPr>
        <p:spPr>
          <a:xfrm flipH="1" flipV="1">
            <a:off x="3437092" y="1614639"/>
            <a:ext cx="1500668" cy="258123"/>
          </a:xfrm>
          <a:prstGeom prst="line">
            <a:avLst/>
          </a:prstGeom>
          <a:ln>
            <a:solidFill>
              <a:srgbClr val="A6A6A6"/>
            </a:solidFill>
            <a:prstDash val="lgDash"/>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572DE0D9-3691-446A-ACAB-189154B3BECF}"/>
              </a:ext>
            </a:extLst>
          </p:cNvPr>
          <p:cNvCxnSpPr>
            <a:cxnSpLocks/>
          </p:cNvCxnSpPr>
          <p:nvPr/>
        </p:nvCxnSpPr>
        <p:spPr>
          <a:xfrm flipH="1" flipV="1">
            <a:off x="3437091" y="3080813"/>
            <a:ext cx="1272070" cy="184541"/>
          </a:xfrm>
          <a:prstGeom prst="line">
            <a:avLst/>
          </a:prstGeom>
          <a:ln>
            <a:solidFill>
              <a:srgbClr val="A6A6A6"/>
            </a:solidFill>
            <a:prstDash val="lg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C5418CB4-6325-4246-B831-27B35933AEA8}"/>
              </a:ext>
            </a:extLst>
          </p:cNvPr>
          <p:cNvCxnSpPr>
            <a:cxnSpLocks/>
          </p:cNvCxnSpPr>
          <p:nvPr/>
        </p:nvCxnSpPr>
        <p:spPr>
          <a:xfrm flipH="1">
            <a:off x="3437091" y="4175760"/>
            <a:ext cx="1759749" cy="131409"/>
          </a:xfrm>
          <a:prstGeom prst="line">
            <a:avLst/>
          </a:prstGeom>
          <a:ln>
            <a:solidFill>
              <a:srgbClr val="A6A6A6"/>
            </a:solidFill>
            <a:prstDash val="lgDash"/>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C0BEC924-DEF9-4210-959B-B741C224F2F8}"/>
              </a:ext>
            </a:extLst>
          </p:cNvPr>
          <p:cNvCxnSpPr>
            <a:cxnSpLocks/>
          </p:cNvCxnSpPr>
          <p:nvPr/>
        </p:nvCxnSpPr>
        <p:spPr>
          <a:xfrm flipH="1" flipV="1">
            <a:off x="3437091" y="5699760"/>
            <a:ext cx="1927389" cy="152400"/>
          </a:xfrm>
          <a:prstGeom prst="line">
            <a:avLst/>
          </a:prstGeom>
          <a:ln>
            <a:solidFill>
              <a:srgbClr val="A6A6A6"/>
            </a:solidFill>
            <a:prstDash val="lg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32374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8F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03A018-DBB7-48AA-A507-283B88F63FBF}"/>
              </a:ext>
            </a:extLst>
          </p:cNvPr>
          <p:cNvPicPr>
            <a:picLocks noChangeAspect="1"/>
          </p:cNvPicPr>
          <p:nvPr/>
        </p:nvPicPr>
        <p:blipFill>
          <a:blip r:embed="rId2"/>
          <a:stretch>
            <a:fillRect/>
          </a:stretch>
        </p:blipFill>
        <p:spPr>
          <a:xfrm>
            <a:off x="0" y="6500121"/>
            <a:ext cx="12192000" cy="383952"/>
          </a:xfrm>
          <a:prstGeom prst="rect">
            <a:avLst/>
          </a:prstGeom>
        </p:spPr>
      </p:pic>
      <p:sp>
        <p:nvSpPr>
          <p:cNvPr id="7" name="Title 1">
            <a:extLst>
              <a:ext uri="{FF2B5EF4-FFF2-40B4-BE49-F238E27FC236}">
                <a16:creationId xmlns:a16="http://schemas.microsoft.com/office/drawing/2014/main" id="{BECE43A8-58CC-4F78-8088-97FD891ADEFB}"/>
              </a:ext>
            </a:extLst>
          </p:cNvPr>
          <p:cNvSpPr txBox="1">
            <a:spLocks/>
          </p:cNvSpPr>
          <p:nvPr/>
        </p:nvSpPr>
        <p:spPr>
          <a:xfrm>
            <a:off x="4948601" y="2472840"/>
            <a:ext cx="5745413" cy="10171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b="1" dirty="0">
                <a:solidFill>
                  <a:srgbClr val="A93235"/>
                </a:solidFill>
              </a:rPr>
              <a:t>Langkah 3</a:t>
            </a:r>
            <a:endParaRPr lang="en-US" b="1" dirty="0">
              <a:solidFill>
                <a:srgbClr val="A93235"/>
              </a:solidFill>
            </a:endParaRPr>
          </a:p>
        </p:txBody>
      </p:sp>
      <p:sp>
        <p:nvSpPr>
          <p:cNvPr id="8" name="Text Placeholder 2">
            <a:extLst>
              <a:ext uri="{FF2B5EF4-FFF2-40B4-BE49-F238E27FC236}">
                <a16:creationId xmlns:a16="http://schemas.microsoft.com/office/drawing/2014/main" id="{6D151439-832A-472B-940F-C1299DAF1DF6}"/>
              </a:ext>
            </a:extLst>
          </p:cNvPr>
          <p:cNvSpPr txBox="1">
            <a:spLocks/>
          </p:cNvSpPr>
          <p:nvPr/>
        </p:nvSpPr>
        <p:spPr>
          <a:xfrm>
            <a:off x="5039353" y="3490898"/>
            <a:ext cx="5700447" cy="10171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id-ID" sz="2200" dirty="0">
                <a:solidFill>
                  <a:schemeClr val="tx1"/>
                </a:solidFill>
              </a:rPr>
              <a:t>Mempublikasikan atau Menuliskan Rangkuman tersebut Menjadi Sebuah Artikel Jurnal</a:t>
            </a:r>
            <a:endParaRPr lang="en-US" sz="2200" dirty="0">
              <a:solidFill>
                <a:schemeClr val="tx1"/>
              </a:solidFill>
            </a:endParaRPr>
          </a:p>
        </p:txBody>
      </p:sp>
      <p:sp>
        <p:nvSpPr>
          <p:cNvPr id="9" name="Rectangle 8">
            <a:extLst>
              <a:ext uri="{FF2B5EF4-FFF2-40B4-BE49-F238E27FC236}">
                <a16:creationId xmlns:a16="http://schemas.microsoft.com/office/drawing/2014/main" id="{C4D682E9-105F-46BA-A10B-4DB048FA4A37}"/>
              </a:ext>
            </a:extLst>
          </p:cNvPr>
          <p:cNvSpPr/>
          <p:nvPr/>
        </p:nvSpPr>
        <p:spPr>
          <a:xfrm>
            <a:off x="4838646" y="2416945"/>
            <a:ext cx="64168" cy="1528011"/>
          </a:xfrm>
          <a:prstGeom prst="rect">
            <a:avLst/>
          </a:prstGeom>
          <a:solidFill>
            <a:srgbClr val="255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Graphic 11" descr="Lights On">
            <a:extLst>
              <a:ext uri="{FF2B5EF4-FFF2-40B4-BE49-F238E27FC236}">
                <a16:creationId xmlns:a16="http://schemas.microsoft.com/office/drawing/2014/main" id="{13E1E2FE-D251-44FB-A3D7-3FCFEEB0C8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45581" y="2354625"/>
            <a:ext cx="1564581" cy="156458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8DB5ECAD-7134-4053-9EE3-CDD13BB148C0}"/>
              </a:ext>
            </a:extLst>
          </p:cNvPr>
          <p:cNvPicPr>
            <a:picLocks noChangeAspect="1"/>
          </p:cNvPicPr>
          <p:nvPr/>
        </p:nvPicPr>
        <p:blipFill>
          <a:blip r:embed="rId5"/>
          <a:stretch>
            <a:fillRect/>
          </a:stretch>
        </p:blipFill>
        <p:spPr>
          <a:xfrm>
            <a:off x="11072911" y="5118380"/>
            <a:ext cx="900648" cy="1214510"/>
          </a:xfrm>
          <a:prstGeom prst="rect">
            <a:avLst/>
          </a:prstGeom>
        </p:spPr>
      </p:pic>
    </p:spTree>
    <p:extLst>
      <p:ext uri="{BB962C8B-B14F-4D97-AF65-F5344CB8AC3E}">
        <p14:creationId xmlns:p14="http://schemas.microsoft.com/office/powerpoint/2010/main" val="1982688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9FD703-E26A-467E-804C-C880ADB07C3B}"/>
              </a:ext>
            </a:extLst>
          </p:cNvPr>
          <p:cNvPicPr>
            <a:picLocks noChangeAspect="1"/>
          </p:cNvPicPr>
          <p:nvPr/>
        </p:nvPicPr>
        <p:blipFill>
          <a:blip r:embed="rId3"/>
          <a:stretch>
            <a:fillRect/>
          </a:stretch>
        </p:blipFill>
        <p:spPr>
          <a:xfrm>
            <a:off x="0" y="6500121"/>
            <a:ext cx="12192000" cy="38395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F1D9EF95-8252-4F90-B87B-6EB56A15F9F8}"/>
              </a:ext>
            </a:extLst>
          </p:cNvPr>
          <p:cNvPicPr>
            <a:picLocks noChangeAspect="1"/>
          </p:cNvPicPr>
          <p:nvPr/>
        </p:nvPicPr>
        <p:blipFill>
          <a:blip r:embed="rId4"/>
          <a:stretch>
            <a:fillRect/>
          </a:stretch>
        </p:blipFill>
        <p:spPr>
          <a:xfrm>
            <a:off x="11072911" y="5118380"/>
            <a:ext cx="900648" cy="1214510"/>
          </a:xfrm>
          <a:prstGeom prst="rect">
            <a:avLst/>
          </a:prstGeom>
        </p:spPr>
      </p:pic>
      <p:sp>
        <p:nvSpPr>
          <p:cNvPr id="6" name="TextBox 5">
            <a:extLst>
              <a:ext uri="{FF2B5EF4-FFF2-40B4-BE49-F238E27FC236}">
                <a16:creationId xmlns:a16="http://schemas.microsoft.com/office/drawing/2014/main" id="{C001F61F-0451-4440-86A8-94CE85CB9CF5}"/>
              </a:ext>
            </a:extLst>
          </p:cNvPr>
          <p:cNvSpPr txBox="1"/>
          <p:nvPr/>
        </p:nvSpPr>
        <p:spPr>
          <a:xfrm rot="16200000">
            <a:off x="-720060" y="2790580"/>
            <a:ext cx="2325291" cy="707886"/>
          </a:xfrm>
          <a:prstGeom prst="rect">
            <a:avLst/>
          </a:prstGeom>
          <a:noFill/>
        </p:spPr>
        <p:txBody>
          <a:bodyPr wrap="square">
            <a:spAutoFit/>
          </a:bodyPr>
          <a:lstStyle/>
          <a:p>
            <a:r>
              <a:rPr lang="id-ID" sz="4000" b="1" dirty="0">
                <a:solidFill>
                  <a:srgbClr val="A93235"/>
                </a:solidFill>
              </a:rPr>
              <a:t>Langkah 3</a:t>
            </a:r>
            <a:endParaRPr lang="en-US" sz="4000" b="1" dirty="0">
              <a:solidFill>
                <a:srgbClr val="A93235"/>
              </a:solidFill>
            </a:endParaRPr>
          </a:p>
        </p:txBody>
      </p:sp>
      <p:sp>
        <p:nvSpPr>
          <p:cNvPr id="7" name="Rectangle 6">
            <a:extLst>
              <a:ext uri="{FF2B5EF4-FFF2-40B4-BE49-F238E27FC236}">
                <a16:creationId xmlns:a16="http://schemas.microsoft.com/office/drawing/2014/main" id="{98C41FBD-E1E3-420C-8EC5-3FBBBB1176AE}"/>
              </a:ext>
            </a:extLst>
          </p:cNvPr>
          <p:cNvSpPr/>
          <p:nvPr/>
        </p:nvSpPr>
        <p:spPr>
          <a:xfrm flipH="1">
            <a:off x="819387" y="1741548"/>
            <a:ext cx="45719" cy="3018118"/>
          </a:xfrm>
          <a:prstGeom prst="rect">
            <a:avLst/>
          </a:prstGeom>
          <a:solidFill>
            <a:srgbClr val="255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a:extLst>
              <a:ext uri="{FF2B5EF4-FFF2-40B4-BE49-F238E27FC236}">
                <a16:creationId xmlns:a16="http://schemas.microsoft.com/office/drawing/2014/main" id="{863BA6E9-3FC4-4133-B295-2FA28E4AE463}"/>
              </a:ext>
            </a:extLst>
          </p:cNvPr>
          <p:cNvSpPr txBox="1"/>
          <p:nvPr/>
        </p:nvSpPr>
        <p:spPr>
          <a:xfrm>
            <a:off x="3825159" y="1717763"/>
            <a:ext cx="7887333" cy="2756396"/>
          </a:xfrm>
          <a:prstGeom prst="rect">
            <a:avLst/>
          </a:prstGeom>
          <a:noFill/>
        </p:spPr>
        <p:txBody>
          <a:bodyPr wrap="square">
            <a:spAutoFit/>
          </a:bodyPr>
          <a:lstStyle/>
          <a:p>
            <a:pPr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Jika anda kemudian ingin mempublikasikan atau menuliskan rangkuman tersebut menjadi sebuah artikel jurnal, ataupun sebuah buku, maka perlu sebuah ketrampilan menuliskan kedalam bentuk dokumen. Berikut ini ada tips sederhana melakukannya.</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https://www.youtube.com/watch?v=DBKoZpzQVZc</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Salah satu contoh, hasil penterjemahan dari Technical Notes menjadi sebuah tulisan adalah sebagai berikut</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https://pakwinny.umy.ac.id/cuplikan-05/</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572DE0D9-3691-446A-ACAB-189154B3BECF}"/>
              </a:ext>
            </a:extLst>
          </p:cNvPr>
          <p:cNvCxnSpPr>
            <a:cxnSpLocks/>
          </p:cNvCxnSpPr>
          <p:nvPr/>
        </p:nvCxnSpPr>
        <p:spPr>
          <a:xfrm flipH="1" flipV="1">
            <a:off x="3460077" y="3041793"/>
            <a:ext cx="1965363" cy="167231"/>
          </a:xfrm>
          <a:prstGeom prst="line">
            <a:avLst/>
          </a:prstGeom>
          <a:ln>
            <a:solidFill>
              <a:srgbClr val="A6A6A6"/>
            </a:solidFill>
            <a:prstDash val="lg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C5418CB4-6325-4246-B831-27B35933AEA8}"/>
              </a:ext>
            </a:extLst>
          </p:cNvPr>
          <p:cNvCxnSpPr>
            <a:cxnSpLocks/>
          </p:cNvCxnSpPr>
          <p:nvPr/>
        </p:nvCxnSpPr>
        <p:spPr>
          <a:xfrm flipH="1">
            <a:off x="3437092" y="4305678"/>
            <a:ext cx="2552228" cy="1491"/>
          </a:xfrm>
          <a:prstGeom prst="line">
            <a:avLst/>
          </a:prstGeom>
          <a:ln>
            <a:solidFill>
              <a:srgbClr val="A6A6A6"/>
            </a:solidFill>
            <a:prstDash val="lgDash"/>
          </a:ln>
        </p:spPr>
        <p:style>
          <a:lnRef idx="1">
            <a:schemeClr val="accent2"/>
          </a:lnRef>
          <a:fillRef idx="0">
            <a:schemeClr val="accent2"/>
          </a:fillRef>
          <a:effectRef idx="0">
            <a:schemeClr val="accent2"/>
          </a:effectRef>
          <a:fontRef idx="minor">
            <a:schemeClr val="tx1"/>
          </a:fontRef>
        </p:style>
      </p:cxnSp>
      <p:pic>
        <p:nvPicPr>
          <p:cNvPr id="4" name="Picture 3">
            <a:hlinkClick r:id="rId5"/>
            <a:extLst>
              <a:ext uri="{FF2B5EF4-FFF2-40B4-BE49-F238E27FC236}">
                <a16:creationId xmlns:a16="http://schemas.microsoft.com/office/drawing/2014/main" id="{564ED34A-C917-42CC-8455-8CB941F18BEC}"/>
              </a:ext>
            </a:extLst>
          </p:cNvPr>
          <p:cNvPicPr>
            <a:picLocks noChangeAspect="1"/>
          </p:cNvPicPr>
          <p:nvPr/>
        </p:nvPicPr>
        <p:blipFill>
          <a:blip r:embed="rId6"/>
          <a:stretch>
            <a:fillRect/>
          </a:stretch>
        </p:blipFill>
        <p:spPr>
          <a:xfrm>
            <a:off x="1212073" y="1777908"/>
            <a:ext cx="2248004" cy="1263885"/>
          </a:xfrm>
          <a:prstGeom prst="rect">
            <a:avLst/>
          </a:prstGeom>
        </p:spPr>
      </p:pic>
      <p:pic>
        <p:nvPicPr>
          <p:cNvPr id="16" name="Picture 15">
            <a:hlinkClick r:id="rId7"/>
            <a:extLst>
              <a:ext uri="{FF2B5EF4-FFF2-40B4-BE49-F238E27FC236}">
                <a16:creationId xmlns:a16="http://schemas.microsoft.com/office/drawing/2014/main" id="{BEC80297-A609-42C1-8D43-2C9FC979C233}"/>
              </a:ext>
            </a:extLst>
          </p:cNvPr>
          <p:cNvPicPr>
            <a:picLocks noChangeAspect="1"/>
          </p:cNvPicPr>
          <p:nvPr/>
        </p:nvPicPr>
        <p:blipFill>
          <a:blip r:embed="rId8"/>
          <a:stretch>
            <a:fillRect/>
          </a:stretch>
        </p:blipFill>
        <p:spPr>
          <a:xfrm>
            <a:off x="1212073" y="3214572"/>
            <a:ext cx="2240361" cy="1259588"/>
          </a:xfrm>
          <a:prstGeom prst="rect">
            <a:avLst/>
          </a:prstGeom>
        </p:spPr>
      </p:pic>
    </p:spTree>
    <p:extLst>
      <p:ext uri="{BB962C8B-B14F-4D97-AF65-F5344CB8AC3E}">
        <p14:creationId xmlns:p14="http://schemas.microsoft.com/office/powerpoint/2010/main" val="3390416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8F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03A018-DBB7-48AA-A507-283B88F63FBF}"/>
              </a:ext>
            </a:extLst>
          </p:cNvPr>
          <p:cNvPicPr>
            <a:picLocks noChangeAspect="1"/>
          </p:cNvPicPr>
          <p:nvPr/>
        </p:nvPicPr>
        <p:blipFill>
          <a:blip r:embed="rId2"/>
          <a:stretch>
            <a:fillRect/>
          </a:stretch>
        </p:blipFill>
        <p:spPr>
          <a:xfrm>
            <a:off x="0" y="6500121"/>
            <a:ext cx="12192000" cy="383952"/>
          </a:xfrm>
          <a:prstGeom prst="rect">
            <a:avLst/>
          </a:prstGeom>
        </p:spPr>
      </p:pic>
      <p:sp>
        <p:nvSpPr>
          <p:cNvPr id="7" name="Title 1">
            <a:extLst>
              <a:ext uri="{FF2B5EF4-FFF2-40B4-BE49-F238E27FC236}">
                <a16:creationId xmlns:a16="http://schemas.microsoft.com/office/drawing/2014/main" id="{BECE43A8-58CC-4F78-8088-97FD891ADEFB}"/>
              </a:ext>
            </a:extLst>
          </p:cNvPr>
          <p:cNvSpPr txBox="1">
            <a:spLocks/>
          </p:cNvSpPr>
          <p:nvPr/>
        </p:nvSpPr>
        <p:spPr>
          <a:xfrm>
            <a:off x="5603921" y="2472840"/>
            <a:ext cx="5745413" cy="10171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b="1" dirty="0">
                <a:solidFill>
                  <a:srgbClr val="A93235"/>
                </a:solidFill>
              </a:rPr>
              <a:t>Langkah 4</a:t>
            </a:r>
            <a:endParaRPr lang="en-US" b="1" dirty="0">
              <a:solidFill>
                <a:srgbClr val="A93235"/>
              </a:solidFill>
            </a:endParaRPr>
          </a:p>
        </p:txBody>
      </p:sp>
      <p:sp>
        <p:nvSpPr>
          <p:cNvPr id="8" name="Text Placeholder 2">
            <a:extLst>
              <a:ext uri="{FF2B5EF4-FFF2-40B4-BE49-F238E27FC236}">
                <a16:creationId xmlns:a16="http://schemas.microsoft.com/office/drawing/2014/main" id="{6D151439-832A-472B-940F-C1299DAF1DF6}"/>
              </a:ext>
            </a:extLst>
          </p:cNvPr>
          <p:cNvSpPr txBox="1">
            <a:spLocks/>
          </p:cNvSpPr>
          <p:nvPr/>
        </p:nvSpPr>
        <p:spPr>
          <a:xfrm>
            <a:off x="5694674" y="3490898"/>
            <a:ext cx="4333708" cy="38395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id-ID" dirty="0">
                <a:solidFill>
                  <a:schemeClr val="tx1"/>
                </a:solidFill>
              </a:rPr>
              <a:t>Systematic Review</a:t>
            </a:r>
            <a:endParaRPr lang="en-US" dirty="0">
              <a:solidFill>
                <a:schemeClr val="tx1"/>
              </a:solidFill>
            </a:endParaRPr>
          </a:p>
        </p:txBody>
      </p:sp>
      <p:sp>
        <p:nvSpPr>
          <p:cNvPr id="9" name="Rectangle 8">
            <a:extLst>
              <a:ext uri="{FF2B5EF4-FFF2-40B4-BE49-F238E27FC236}">
                <a16:creationId xmlns:a16="http://schemas.microsoft.com/office/drawing/2014/main" id="{C4D682E9-105F-46BA-A10B-4DB048FA4A37}"/>
              </a:ext>
            </a:extLst>
          </p:cNvPr>
          <p:cNvSpPr/>
          <p:nvPr/>
        </p:nvSpPr>
        <p:spPr>
          <a:xfrm>
            <a:off x="5493966" y="2416945"/>
            <a:ext cx="64168" cy="1528011"/>
          </a:xfrm>
          <a:prstGeom prst="rect">
            <a:avLst/>
          </a:prstGeom>
          <a:solidFill>
            <a:srgbClr val="255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Graphic 11" descr="Lights On">
            <a:extLst>
              <a:ext uri="{FF2B5EF4-FFF2-40B4-BE49-F238E27FC236}">
                <a16:creationId xmlns:a16="http://schemas.microsoft.com/office/drawing/2014/main" id="{13E1E2FE-D251-44FB-A3D7-3FCFEEB0C8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0901" y="2354625"/>
            <a:ext cx="1564581" cy="156458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8DB5ECAD-7134-4053-9EE3-CDD13BB148C0}"/>
              </a:ext>
            </a:extLst>
          </p:cNvPr>
          <p:cNvPicPr>
            <a:picLocks noChangeAspect="1"/>
          </p:cNvPicPr>
          <p:nvPr/>
        </p:nvPicPr>
        <p:blipFill>
          <a:blip r:embed="rId5"/>
          <a:stretch>
            <a:fillRect/>
          </a:stretch>
        </p:blipFill>
        <p:spPr>
          <a:xfrm>
            <a:off x="11072911" y="5118380"/>
            <a:ext cx="900648" cy="1214510"/>
          </a:xfrm>
          <a:prstGeom prst="rect">
            <a:avLst/>
          </a:prstGeom>
        </p:spPr>
      </p:pic>
    </p:spTree>
    <p:extLst>
      <p:ext uri="{BB962C8B-B14F-4D97-AF65-F5344CB8AC3E}">
        <p14:creationId xmlns:p14="http://schemas.microsoft.com/office/powerpoint/2010/main" val="2135449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TotalTime>
  <Words>973</Words>
  <Application>Microsoft Office PowerPoint</Application>
  <PresentationFormat>Widescreen</PresentationFormat>
  <Paragraphs>78</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Petunjuk Praktis Melakukan Literature Review</vt:lpstr>
      <vt:lpstr>Me-review literature merupakan kegiatan yang wajib dilakukan di lingkungan akademik. Berikut adalah kumpulan petunjuk praktis untuk melakukan sebuah literature review,  untuk dapat dipublikasikan ke jurnal artikel.</vt:lpstr>
      <vt:lpstr>PowerPoint Presentation</vt:lpstr>
      <vt:lpstr> Sebagai gambaran singkat untuk membayangkan sekilas tentang pembuatan review paper, silahkan melihat tautan berikut https://pakwinny.umy.ac.id/academic-writing-tips-5-making-a-review-paper/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Information System:  The Challenge in The Future</dc:title>
  <dc:creator>Gilang Ari Widodo Utomo</dc:creator>
  <cp:lastModifiedBy>Gilang Ari Widodo Utomo</cp:lastModifiedBy>
  <cp:revision>85</cp:revision>
  <dcterms:created xsi:type="dcterms:W3CDTF">2020-10-08T05:15:40Z</dcterms:created>
  <dcterms:modified xsi:type="dcterms:W3CDTF">2020-12-03T07:03:54Z</dcterms:modified>
</cp:coreProperties>
</file>